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2A310ED-066B-402D-8342-6B561C6C7FDE}">
  <a:tblStyle styleId="{52A310ED-066B-402D-8342-6B561C6C7FD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88975"/>
            <a:ext cx="4565650" cy="3425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915541" y="4343869"/>
            <a:ext cx="5026920" cy="411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850" tIns="44900" rIns="89850" bIns="44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364" name="Google Shape;36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87388"/>
            <a:ext cx="4567237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6" name="Google Shape;396;p35:notes"/>
          <p:cNvSpPr txBox="1">
            <a:spLocks noGrp="1"/>
          </p:cNvSpPr>
          <p:nvPr>
            <p:ph type="body" idx="1"/>
          </p:nvPr>
        </p:nvSpPr>
        <p:spPr>
          <a:xfrm>
            <a:off x="915541" y="4342307"/>
            <a:ext cx="5026920" cy="411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875" tIns="44925" rIns="89875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  <p:sp>
        <p:nvSpPr>
          <p:cNvPr id="548" name="Google Shape;54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Google Shape;549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  <p:sp>
        <p:nvSpPr>
          <p:cNvPr id="565" name="Google Shape;56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  <p:sp>
        <p:nvSpPr>
          <p:cNvPr id="572" name="Google Shape;57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3" name="Google Shape;57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  <a:defRPr sz="3600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0" y="932723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asic Layout">
  <p:cSld name="7_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717859" y="1700808"/>
            <a:ext cx="2448545" cy="26987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3"/>
          </p:nvPr>
        </p:nvSpPr>
        <p:spPr>
          <a:xfrm>
            <a:off x="3339543" y="1700808"/>
            <a:ext cx="2448273" cy="26987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4"/>
          </p:nvPr>
        </p:nvSpPr>
        <p:spPr>
          <a:xfrm>
            <a:off x="5960955" y="1700808"/>
            <a:ext cx="2448273" cy="26987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None/>
              <a:defRPr sz="3600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5"/>
          </p:nvPr>
        </p:nvSpPr>
        <p:spPr>
          <a:xfrm>
            <a:off x="0" y="932723"/>
            <a:ext cx="9144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04800" y="2133600"/>
            <a:ext cx="8001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Introduction to Large Scale Databases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4000" i="1" dirty="0"/>
              <a:t/>
            </a:r>
            <a:br>
              <a:rPr lang="en-US" sz="4000" i="1" dirty="0"/>
            </a:br>
            <a:endParaRPr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" y="1352774"/>
            <a:ext cx="8046720" cy="415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62" name="Google Shape;162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0155" y="1711652"/>
            <a:ext cx="8003689" cy="4303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/>
            </a:r>
            <a:br>
              <a:rPr lang="en-US"/>
            </a:br>
            <a:r>
              <a:rPr lang="en-US" b="1"/>
              <a:t>1970s RELATIONAL MODEL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Ted Codd was a mathematician working at IBM  Research.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He saw developers spending their time rewriting IMS and Codasyl programs every time the database’s schema or layout changed.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Database abstraction to avoid this maintenance: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→Store database in simple data structures.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→Access data through high-level language.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→Physical storage left up to implementation.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823" y="1132242"/>
            <a:ext cx="7530353" cy="459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181" name="Google Shape;181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3618" y="1600200"/>
            <a:ext cx="7476764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1970s RELATIONAL MODEL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Early implementations of relational DBMS: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</a:t>
            </a:r>
            <a:r>
              <a:rPr lang="en-US" sz="2800" b="1"/>
              <a:t>System R</a:t>
            </a:r>
            <a:r>
              <a:rPr lang="en-US" sz="2800"/>
              <a:t>–IBM Research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</a:t>
            </a:r>
            <a:r>
              <a:rPr lang="en-US" sz="2800" b="1"/>
              <a:t>INGRES</a:t>
            </a:r>
            <a:r>
              <a:rPr lang="en-US" sz="2800"/>
              <a:t>–U.C. Berkeley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</a:t>
            </a:r>
            <a:r>
              <a:rPr lang="en-US" sz="2800" b="1"/>
              <a:t>Oracle</a:t>
            </a:r>
            <a:r>
              <a:rPr lang="en-US" sz="2800"/>
              <a:t>–Larry Ellison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→IBM comes out with DB2 in 1983.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→“SEQUEL” becomes the standard (SQL).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Many new “enterprise” DBMSs but Oracle wins marketplace.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Stonebraker creates Postgres.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/>
              <a:t>1980s OBJECT-ORIENTED DATABASES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Avoid “relational-object impedance mismatch” by tightly coupling objects and database.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Few of these original DBMSs from the 1980s still exist today but many of the technologies exist in other forms (JSON, XML)</a:t>
            </a:r>
            <a:endParaRPr sz="2800"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4816736"/>
            <a:ext cx="6153374" cy="882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247" y="1169894"/>
            <a:ext cx="7745506" cy="451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277" y="1584063"/>
            <a:ext cx="7659445" cy="368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1990s</a:t>
            </a:r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No major advancements in database systems or application workloads.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→Microsoft forks Sybase and creates SQL Server.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→MySQL is written as a replacement for mSQL.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→Postgres gets SQL support.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→SQLite started in early 2000.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" name="Google Shape;103;p16"/>
          <p:cNvGraphicFramePr/>
          <p:nvPr/>
        </p:nvGraphicFramePr>
        <p:xfrm>
          <a:off x="457200" y="1417638"/>
          <a:ext cx="7620000" cy="4862991"/>
        </p:xfrm>
        <a:graphic>
          <a:graphicData uri="http://schemas.openxmlformats.org/drawingml/2006/table">
            <a:tbl>
              <a:tblPr firstRow="1" firstCol="1" bandRow="1">
                <a:noFill/>
                <a:tableStyleId>{52A310ED-066B-402D-8342-6B561C6C7FDE}</a:tableStyleId>
              </a:tblPr>
              <a:tblGrid>
                <a:gridCol w="1100850"/>
                <a:gridCol w="6519150"/>
              </a:tblGrid>
              <a:tr h="5895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COURSE OUTCOMES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48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C331-3.1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Infer the background processes involved in queries and transactions, and explain how these impact on database operation and design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848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C331-3.2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Choose appropriate ways of storing data and optimize queries.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848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C331-3.3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Explain the concept and challenge of big data and demonstrate the comparison of relational database systems with NoSQL databases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848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C331-3.4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Compare and discover the suitability of appropriate large databases to manage, store, query, and analyze various form of big data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848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C331-3.5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Apply techniques for data fragmentation, replication, and allocation to design a distributed or parallel database system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2000s INTERNET BOOM</a:t>
            </a: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companies wrote their own custom middleware to scale out database across single-node DBMS instances.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/>
          <p:nvPr/>
        </p:nvSpPr>
        <p:spPr>
          <a:xfrm>
            <a:off x="22098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50292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64008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Scaling</a:t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1716975" y="2394466"/>
            <a:ext cx="5105400" cy="457200"/>
          </a:xfrm>
          <a:prstGeom prst="roundRect">
            <a:avLst>
              <a:gd name="adj" fmla="val 16667"/>
            </a:avLst>
          </a:prstGeom>
          <a:solidFill>
            <a:srgbClr val="FDE9D8"/>
          </a:solidFill>
          <a:ln w="9525" cap="flat" cmpd="sng">
            <a:solidFill>
              <a:srgbClr val="7C5F9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Balancer (Proxy)</a:t>
            </a:r>
            <a:endParaRPr sz="22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762000" y="3308866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35"/>
          <p:cNvCxnSpPr>
            <a:stCxn id="230" idx="2"/>
            <a:endCxn id="231" idx="0"/>
          </p:cNvCxnSpPr>
          <p:nvPr/>
        </p:nvCxnSpPr>
        <p:spPr>
          <a:xfrm flipH="1">
            <a:off x="1371675" y="2851666"/>
            <a:ext cx="28980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33" name="Google Shape;233;p35"/>
          <p:cNvSpPr/>
          <p:nvPr/>
        </p:nvSpPr>
        <p:spPr>
          <a:xfrm>
            <a:off x="3545775" y="4876800"/>
            <a:ext cx="1447800" cy="1143000"/>
          </a:xfrm>
          <a:prstGeom prst="flowChartMagneticDisk">
            <a:avLst/>
          </a:prstGeom>
          <a:solidFill>
            <a:srgbClr val="00B0F0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Master DB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7315200" y="4909066"/>
            <a:ext cx="1447800" cy="1143000"/>
          </a:xfrm>
          <a:prstGeom prst="flowChartMagneticDisk">
            <a:avLst/>
          </a:prstGeom>
          <a:solidFill>
            <a:srgbClr val="00B0F0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Slave DB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35"/>
          <p:cNvCxnSpPr>
            <a:stCxn id="233" idx="4"/>
            <a:endCxn id="234" idx="2"/>
          </p:cNvCxnSpPr>
          <p:nvPr/>
        </p:nvCxnSpPr>
        <p:spPr>
          <a:xfrm>
            <a:off x="4993575" y="5448300"/>
            <a:ext cx="2321700" cy="324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36" name="Google Shape;236;p35"/>
          <p:cNvCxnSpPr>
            <a:stCxn id="231" idx="2"/>
            <a:endCxn id="233" idx="1"/>
          </p:cNvCxnSpPr>
          <p:nvPr/>
        </p:nvCxnSpPr>
        <p:spPr>
          <a:xfrm>
            <a:off x="1371600" y="4451866"/>
            <a:ext cx="28980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37" name="Google Shape;237;p35"/>
          <p:cNvCxnSpPr>
            <a:stCxn id="226" idx="2"/>
            <a:endCxn id="233" idx="1"/>
          </p:cNvCxnSpPr>
          <p:nvPr/>
        </p:nvCxnSpPr>
        <p:spPr>
          <a:xfrm>
            <a:off x="2819400" y="4419600"/>
            <a:ext cx="14502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38" name="Google Shape;238;p35"/>
          <p:cNvCxnSpPr>
            <a:stCxn id="227" idx="2"/>
            <a:endCxn id="233" idx="1"/>
          </p:cNvCxnSpPr>
          <p:nvPr/>
        </p:nvCxnSpPr>
        <p:spPr>
          <a:xfrm flipH="1">
            <a:off x="4269600" y="4419600"/>
            <a:ext cx="13692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39" name="Google Shape;239;p35"/>
          <p:cNvCxnSpPr>
            <a:stCxn id="228" idx="2"/>
            <a:endCxn id="233" idx="1"/>
          </p:cNvCxnSpPr>
          <p:nvPr/>
        </p:nvCxnSpPr>
        <p:spPr>
          <a:xfrm flipH="1">
            <a:off x="4269600" y="4419600"/>
            <a:ext cx="27408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40" name="Google Shape;240;p35"/>
          <p:cNvSpPr txBox="1"/>
          <p:nvPr/>
        </p:nvSpPr>
        <p:spPr>
          <a:xfrm>
            <a:off x="5334000" y="4953000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Replication</a:t>
            </a:r>
            <a:endParaRPr/>
          </a:p>
        </p:txBody>
      </p:sp>
      <p:sp>
        <p:nvSpPr>
          <p:cNvPr id="241" name="Google Shape;241;p35"/>
          <p:cNvSpPr/>
          <p:nvPr/>
        </p:nvSpPr>
        <p:spPr>
          <a:xfrm>
            <a:off x="3388425" y="1555472"/>
            <a:ext cx="17526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Site</a:t>
            </a:r>
            <a:endParaRPr sz="24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" name="Google Shape;242;p35"/>
          <p:cNvCxnSpPr>
            <a:stCxn id="241" idx="2"/>
            <a:endCxn id="230" idx="0"/>
          </p:cNvCxnSpPr>
          <p:nvPr/>
        </p:nvCxnSpPr>
        <p:spPr>
          <a:xfrm>
            <a:off x="4264725" y="2012672"/>
            <a:ext cx="5100" cy="381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43" name="Google Shape;243;p35"/>
          <p:cNvCxnSpPr>
            <a:stCxn id="230" idx="2"/>
            <a:endCxn id="228" idx="0"/>
          </p:cNvCxnSpPr>
          <p:nvPr/>
        </p:nvCxnSpPr>
        <p:spPr>
          <a:xfrm>
            <a:off x="4269675" y="2851666"/>
            <a:ext cx="27408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44" name="Google Shape;244;p35"/>
          <p:cNvCxnSpPr>
            <a:stCxn id="230" idx="2"/>
            <a:endCxn id="227" idx="0"/>
          </p:cNvCxnSpPr>
          <p:nvPr/>
        </p:nvCxnSpPr>
        <p:spPr>
          <a:xfrm>
            <a:off x="4269675" y="2851666"/>
            <a:ext cx="13692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45" name="Google Shape;245;p35"/>
          <p:cNvCxnSpPr>
            <a:stCxn id="230" idx="2"/>
            <a:endCxn id="226" idx="0"/>
          </p:cNvCxnSpPr>
          <p:nvPr/>
        </p:nvCxnSpPr>
        <p:spPr>
          <a:xfrm flipH="1">
            <a:off x="2819475" y="2851666"/>
            <a:ext cx="14502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46" name="Google Shape;246;p35"/>
          <p:cNvSpPr txBox="1"/>
          <p:nvPr/>
        </p:nvSpPr>
        <p:spPr>
          <a:xfrm>
            <a:off x="2362200" y="4953000"/>
            <a:ext cx="6477000" cy="1384995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Database becomes the Scalability Bottleneck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Cannot leverage elasticity</a:t>
            </a: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36576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35"/>
          <p:cNvCxnSpPr>
            <a:stCxn id="230" idx="2"/>
            <a:endCxn id="247" idx="0"/>
          </p:cNvCxnSpPr>
          <p:nvPr/>
        </p:nvCxnSpPr>
        <p:spPr>
          <a:xfrm flipH="1">
            <a:off x="4267275" y="2851666"/>
            <a:ext cx="24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49" name="Google Shape;249;p35"/>
          <p:cNvCxnSpPr>
            <a:stCxn id="247" idx="2"/>
            <a:endCxn id="233" idx="1"/>
          </p:cNvCxnSpPr>
          <p:nvPr/>
        </p:nvCxnSpPr>
        <p:spPr>
          <a:xfrm>
            <a:off x="4267200" y="4419600"/>
            <a:ext cx="24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50" name="Google Shape;250;p35"/>
          <p:cNvSpPr/>
          <p:nvPr/>
        </p:nvSpPr>
        <p:spPr>
          <a:xfrm>
            <a:off x="1447800" y="1559625"/>
            <a:ext cx="17526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Site</a:t>
            </a:r>
            <a:endParaRPr sz="24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35"/>
          <p:cNvCxnSpPr>
            <a:stCxn id="250" idx="2"/>
            <a:endCxn id="230" idx="0"/>
          </p:cNvCxnSpPr>
          <p:nvPr/>
        </p:nvCxnSpPr>
        <p:spPr>
          <a:xfrm>
            <a:off x="2324100" y="2016825"/>
            <a:ext cx="1945500" cy="377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52" name="Google Shape;252;p35"/>
          <p:cNvSpPr/>
          <p:nvPr/>
        </p:nvSpPr>
        <p:spPr>
          <a:xfrm>
            <a:off x="5322125" y="1559625"/>
            <a:ext cx="17526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Site</a:t>
            </a:r>
            <a:endParaRPr sz="24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35"/>
          <p:cNvCxnSpPr>
            <a:stCxn id="252" idx="2"/>
          </p:cNvCxnSpPr>
          <p:nvPr/>
        </p:nvCxnSpPr>
        <p:spPr>
          <a:xfrm flipH="1">
            <a:off x="4255325" y="2016825"/>
            <a:ext cx="1943100" cy="381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/>
          <p:nvPr/>
        </p:nvSpPr>
        <p:spPr>
          <a:xfrm>
            <a:off x="22098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6"/>
          <p:cNvSpPr/>
          <p:nvPr/>
        </p:nvSpPr>
        <p:spPr>
          <a:xfrm>
            <a:off x="50292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64008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Scaling</a:t>
            </a: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1716975" y="2394466"/>
            <a:ext cx="5105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D427D"/>
              </a:gs>
              <a:gs pos="80000">
                <a:srgbClr val="7A57A5"/>
              </a:gs>
              <a:gs pos="100000">
                <a:srgbClr val="7A56A7"/>
              </a:gs>
            </a:gsLst>
            <a:lin ang="16200000" scaled="0"/>
          </a:gradFill>
          <a:ln w="9525" cap="flat" cmpd="sng">
            <a:solidFill>
              <a:srgbClr val="7C5F9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Balancer (Proxy)</a:t>
            </a:r>
            <a:endParaRPr sz="22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762000" y="3308866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36"/>
          <p:cNvCxnSpPr>
            <a:stCxn id="263" idx="2"/>
            <a:endCxn id="264" idx="0"/>
          </p:cNvCxnSpPr>
          <p:nvPr/>
        </p:nvCxnSpPr>
        <p:spPr>
          <a:xfrm flipH="1">
            <a:off x="1371675" y="2851666"/>
            <a:ext cx="28980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66" name="Google Shape;266;p36"/>
          <p:cNvSpPr/>
          <p:nvPr/>
        </p:nvSpPr>
        <p:spPr>
          <a:xfrm>
            <a:off x="3545775" y="4876800"/>
            <a:ext cx="1447800" cy="1143000"/>
          </a:xfrm>
          <a:prstGeom prst="flowChartMagneticDisk">
            <a:avLst/>
          </a:prstGeom>
          <a:solidFill>
            <a:srgbClr val="00B0F0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Master DB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7315200" y="4909066"/>
            <a:ext cx="1447800" cy="1143000"/>
          </a:xfrm>
          <a:prstGeom prst="flowChartMagneticDisk">
            <a:avLst/>
          </a:prstGeom>
          <a:solidFill>
            <a:srgbClr val="00B0F0"/>
          </a:solidFill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Slave DB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36"/>
          <p:cNvCxnSpPr>
            <a:stCxn id="266" idx="4"/>
            <a:endCxn id="267" idx="2"/>
          </p:cNvCxnSpPr>
          <p:nvPr/>
        </p:nvCxnSpPr>
        <p:spPr>
          <a:xfrm>
            <a:off x="4993575" y="5448300"/>
            <a:ext cx="2321700" cy="324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69" name="Google Shape;269;p36"/>
          <p:cNvCxnSpPr>
            <a:stCxn id="264" idx="2"/>
            <a:endCxn id="266" idx="1"/>
          </p:cNvCxnSpPr>
          <p:nvPr/>
        </p:nvCxnSpPr>
        <p:spPr>
          <a:xfrm>
            <a:off x="1371600" y="4451866"/>
            <a:ext cx="28980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70" name="Google Shape;270;p36"/>
          <p:cNvCxnSpPr>
            <a:stCxn id="259" idx="2"/>
            <a:endCxn id="266" idx="1"/>
          </p:cNvCxnSpPr>
          <p:nvPr/>
        </p:nvCxnSpPr>
        <p:spPr>
          <a:xfrm>
            <a:off x="2819400" y="4419600"/>
            <a:ext cx="14502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71" name="Google Shape;271;p36"/>
          <p:cNvCxnSpPr>
            <a:stCxn id="260" idx="2"/>
            <a:endCxn id="266" idx="1"/>
          </p:cNvCxnSpPr>
          <p:nvPr/>
        </p:nvCxnSpPr>
        <p:spPr>
          <a:xfrm flipH="1">
            <a:off x="4269600" y="4419600"/>
            <a:ext cx="13692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72" name="Google Shape;272;p36"/>
          <p:cNvCxnSpPr>
            <a:stCxn id="261" idx="2"/>
            <a:endCxn id="266" idx="1"/>
          </p:cNvCxnSpPr>
          <p:nvPr/>
        </p:nvCxnSpPr>
        <p:spPr>
          <a:xfrm flipH="1">
            <a:off x="4269600" y="4419600"/>
            <a:ext cx="27408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73" name="Google Shape;273;p36"/>
          <p:cNvSpPr txBox="1"/>
          <p:nvPr/>
        </p:nvSpPr>
        <p:spPr>
          <a:xfrm>
            <a:off x="5334000" y="4953000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Replication</a:t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3388425" y="1555472"/>
            <a:ext cx="17526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Site</a:t>
            </a:r>
            <a:endParaRPr sz="24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36"/>
          <p:cNvCxnSpPr>
            <a:stCxn id="274" idx="2"/>
            <a:endCxn id="263" idx="0"/>
          </p:cNvCxnSpPr>
          <p:nvPr/>
        </p:nvCxnSpPr>
        <p:spPr>
          <a:xfrm>
            <a:off x="4264725" y="2012672"/>
            <a:ext cx="5100" cy="381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76" name="Google Shape;276;p36"/>
          <p:cNvCxnSpPr>
            <a:stCxn id="263" idx="2"/>
            <a:endCxn id="261" idx="0"/>
          </p:cNvCxnSpPr>
          <p:nvPr/>
        </p:nvCxnSpPr>
        <p:spPr>
          <a:xfrm>
            <a:off x="4269675" y="2851666"/>
            <a:ext cx="27408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77" name="Google Shape;277;p36"/>
          <p:cNvCxnSpPr>
            <a:stCxn id="263" idx="2"/>
            <a:endCxn id="260" idx="0"/>
          </p:cNvCxnSpPr>
          <p:nvPr/>
        </p:nvCxnSpPr>
        <p:spPr>
          <a:xfrm>
            <a:off x="4269675" y="2851666"/>
            <a:ext cx="13692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78" name="Google Shape;278;p36"/>
          <p:cNvCxnSpPr>
            <a:stCxn id="263" idx="2"/>
            <a:endCxn id="259" idx="0"/>
          </p:cNvCxnSpPr>
          <p:nvPr/>
        </p:nvCxnSpPr>
        <p:spPr>
          <a:xfrm flipH="1">
            <a:off x="2819475" y="2851666"/>
            <a:ext cx="14502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79" name="Google Shape;279;p36"/>
          <p:cNvSpPr/>
          <p:nvPr/>
        </p:nvSpPr>
        <p:spPr>
          <a:xfrm>
            <a:off x="36576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36"/>
          <p:cNvCxnSpPr>
            <a:stCxn id="263" idx="2"/>
            <a:endCxn id="279" idx="0"/>
          </p:cNvCxnSpPr>
          <p:nvPr/>
        </p:nvCxnSpPr>
        <p:spPr>
          <a:xfrm flipH="1">
            <a:off x="4267275" y="2851666"/>
            <a:ext cx="24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81" name="Google Shape;281;p36"/>
          <p:cNvCxnSpPr>
            <a:stCxn id="279" idx="2"/>
            <a:endCxn id="266" idx="1"/>
          </p:cNvCxnSpPr>
          <p:nvPr/>
        </p:nvCxnSpPr>
        <p:spPr>
          <a:xfrm>
            <a:off x="4267200" y="4419600"/>
            <a:ext cx="24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82" name="Google Shape;282;p36"/>
          <p:cNvSpPr/>
          <p:nvPr/>
        </p:nvSpPr>
        <p:spPr>
          <a:xfrm>
            <a:off x="1447800" y="1559625"/>
            <a:ext cx="17526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Site</a:t>
            </a:r>
            <a:endParaRPr sz="24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p36"/>
          <p:cNvCxnSpPr>
            <a:stCxn id="282" idx="2"/>
            <a:endCxn id="263" idx="0"/>
          </p:cNvCxnSpPr>
          <p:nvPr/>
        </p:nvCxnSpPr>
        <p:spPr>
          <a:xfrm>
            <a:off x="2324100" y="2016825"/>
            <a:ext cx="1945500" cy="377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84" name="Google Shape;284;p36"/>
          <p:cNvSpPr/>
          <p:nvPr/>
        </p:nvSpPr>
        <p:spPr>
          <a:xfrm>
            <a:off x="5322125" y="1559625"/>
            <a:ext cx="17526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Site</a:t>
            </a:r>
            <a:endParaRPr sz="24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p36"/>
          <p:cNvCxnSpPr>
            <a:stCxn id="284" idx="2"/>
          </p:cNvCxnSpPr>
          <p:nvPr/>
        </p:nvCxnSpPr>
        <p:spPr>
          <a:xfrm flipH="1">
            <a:off x="4255325" y="2016825"/>
            <a:ext cx="1943100" cy="381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/>
          <p:nvPr/>
        </p:nvSpPr>
        <p:spPr>
          <a:xfrm>
            <a:off x="2402775" y="4876800"/>
            <a:ext cx="3733800" cy="1066800"/>
          </a:xfrm>
          <a:prstGeom prst="rect">
            <a:avLst/>
          </a:prstGeom>
          <a:gradFill>
            <a:gsLst>
              <a:gs pos="0">
                <a:srgbClr val="29859E"/>
              </a:gs>
              <a:gs pos="80000">
                <a:srgbClr val="36B0D0"/>
              </a:gs>
              <a:gs pos="100000">
                <a:srgbClr val="33B3D5"/>
              </a:gs>
            </a:gsLst>
            <a:lin ang="16200000" scaled="0"/>
          </a:gradFill>
          <a:ln w="9525" cap="flat" cmpd="sng">
            <a:solidFill>
              <a:srgbClr val="45A9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Value Stores</a:t>
            </a:r>
            <a:endParaRPr/>
          </a:p>
        </p:txBody>
      </p:sp>
      <p:sp>
        <p:nvSpPr>
          <p:cNvPr id="292" name="Google Shape;292;p37"/>
          <p:cNvSpPr/>
          <p:nvPr/>
        </p:nvSpPr>
        <p:spPr>
          <a:xfrm>
            <a:off x="22098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7"/>
          <p:cNvSpPr/>
          <p:nvPr/>
        </p:nvSpPr>
        <p:spPr>
          <a:xfrm>
            <a:off x="50292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64008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Scaling</a:t>
            </a:r>
            <a:endParaRPr/>
          </a:p>
        </p:txBody>
      </p:sp>
      <p:sp>
        <p:nvSpPr>
          <p:cNvPr id="296" name="Google Shape;296;p37"/>
          <p:cNvSpPr/>
          <p:nvPr/>
        </p:nvSpPr>
        <p:spPr>
          <a:xfrm>
            <a:off x="1716975" y="2394466"/>
            <a:ext cx="51054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D427D"/>
              </a:gs>
              <a:gs pos="80000">
                <a:srgbClr val="7A57A5"/>
              </a:gs>
              <a:gs pos="100000">
                <a:srgbClr val="7A56A7"/>
              </a:gs>
            </a:gsLst>
            <a:lin ang="16200000" scaled="0"/>
          </a:gradFill>
          <a:ln w="9525" cap="flat" cmpd="sng">
            <a:solidFill>
              <a:srgbClr val="7C5F9F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 Balancer (Proxy)</a:t>
            </a:r>
            <a:endParaRPr sz="22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762000" y="3308866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37"/>
          <p:cNvCxnSpPr>
            <a:stCxn id="296" idx="2"/>
            <a:endCxn id="297" idx="0"/>
          </p:cNvCxnSpPr>
          <p:nvPr/>
        </p:nvCxnSpPr>
        <p:spPr>
          <a:xfrm flipH="1">
            <a:off x="1371675" y="2851666"/>
            <a:ext cx="28980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99" name="Google Shape;299;p37"/>
          <p:cNvCxnSpPr>
            <a:stCxn id="297" idx="2"/>
            <a:endCxn id="291" idx="0"/>
          </p:cNvCxnSpPr>
          <p:nvPr/>
        </p:nvCxnSpPr>
        <p:spPr>
          <a:xfrm>
            <a:off x="1371600" y="4451866"/>
            <a:ext cx="28980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00" name="Google Shape;300;p37"/>
          <p:cNvCxnSpPr>
            <a:stCxn id="292" idx="2"/>
            <a:endCxn id="291" idx="0"/>
          </p:cNvCxnSpPr>
          <p:nvPr/>
        </p:nvCxnSpPr>
        <p:spPr>
          <a:xfrm>
            <a:off x="2819400" y="4419600"/>
            <a:ext cx="14502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01" name="Google Shape;301;p37"/>
          <p:cNvCxnSpPr>
            <a:stCxn id="293" idx="2"/>
            <a:endCxn id="291" idx="0"/>
          </p:cNvCxnSpPr>
          <p:nvPr/>
        </p:nvCxnSpPr>
        <p:spPr>
          <a:xfrm flipH="1">
            <a:off x="4269600" y="4419600"/>
            <a:ext cx="13692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02" name="Google Shape;302;p37"/>
          <p:cNvCxnSpPr>
            <a:stCxn id="294" idx="2"/>
            <a:endCxn id="291" idx="0"/>
          </p:cNvCxnSpPr>
          <p:nvPr/>
        </p:nvCxnSpPr>
        <p:spPr>
          <a:xfrm flipH="1">
            <a:off x="4269600" y="4419600"/>
            <a:ext cx="27408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03" name="Google Shape;303;p37"/>
          <p:cNvSpPr/>
          <p:nvPr/>
        </p:nvSpPr>
        <p:spPr>
          <a:xfrm>
            <a:off x="3388425" y="1555472"/>
            <a:ext cx="17526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Site</a:t>
            </a:r>
            <a:endParaRPr sz="24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p37"/>
          <p:cNvCxnSpPr>
            <a:stCxn id="303" idx="2"/>
            <a:endCxn id="296" idx="0"/>
          </p:cNvCxnSpPr>
          <p:nvPr/>
        </p:nvCxnSpPr>
        <p:spPr>
          <a:xfrm>
            <a:off x="4264725" y="2012672"/>
            <a:ext cx="5100" cy="381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05" name="Google Shape;305;p37"/>
          <p:cNvCxnSpPr>
            <a:stCxn id="296" idx="2"/>
            <a:endCxn id="294" idx="0"/>
          </p:cNvCxnSpPr>
          <p:nvPr/>
        </p:nvCxnSpPr>
        <p:spPr>
          <a:xfrm>
            <a:off x="4269675" y="2851666"/>
            <a:ext cx="27408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06" name="Google Shape;306;p37"/>
          <p:cNvCxnSpPr>
            <a:stCxn id="296" idx="2"/>
            <a:endCxn id="293" idx="0"/>
          </p:cNvCxnSpPr>
          <p:nvPr/>
        </p:nvCxnSpPr>
        <p:spPr>
          <a:xfrm>
            <a:off x="4269675" y="2851666"/>
            <a:ext cx="13692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07" name="Google Shape;307;p37"/>
          <p:cNvCxnSpPr>
            <a:stCxn id="296" idx="2"/>
            <a:endCxn id="292" idx="0"/>
          </p:cNvCxnSpPr>
          <p:nvPr/>
        </p:nvCxnSpPr>
        <p:spPr>
          <a:xfrm flipH="1">
            <a:off x="2819475" y="2851666"/>
            <a:ext cx="14502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08" name="Google Shape;308;p37"/>
          <p:cNvSpPr/>
          <p:nvPr/>
        </p:nvSpPr>
        <p:spPr>
          <a:xfrm>
            <a:off x="3657600" y="3276600"/>
            <a:ext cx="1219200" cy="114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None/>
            </a:pPr>
            <a:r>
              <a:rPr lang="en-US" sz="2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App Server</a:t>
            </a:r>
            <a:endParaRPr sz="2200" b="1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9" name="Google Shape;309;p37"/>
          <p:cNvCxnSpPr>
            <a:stCxn id="296" idx="2"/>
            <a:endCxn id="308" idx="0"/>
          </p:cNvCxnSpPr>
          <p:nvPr/>
        </p:nvCxnSpPr>
        <p:spPr>
          <a:xfrm flipH="1">
            <a:off x="4267275" y="2851666"/>
            <a:ext cx="2400" cy="424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10" name="Google Shape;310;p37"/>
          <p:cNvCxnSpPr>
            <a:stCxn id="308" idx="2"/>
            <a:endCxn id="291" idx="0"/>
          </p:cNvCxnSpPr>
          <p:nvPr/>
        </p:nvCxnSpPr>
        <p:spPr>
          <a:xfrm>
            <a:off x="4267200" y="4419600"/>
            <a:ext cx="2400" cy="4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11" name="Google Shape;311;p37"/>
          <p:cNvSpPr/>
          <p:nvPr/>
        </p:nvSpPr>
        <p:spPr>
          <a:xfrm>
            <a:off x="1447800" y="1559625"/>
            <a:ext cx="17526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Site</a:t>
            </a:r>
            <a:endParaRPr sz="24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p37"/>
          <p:cNvCxnSpPr>
            <a:stCxn id="311" idx="2"/>
            <a:endCxn id="296" idx="0"/>
          </p:cNvCxnSpPr>
          <p:nvPr/>
        </p:nvCxnSpPr>
        <p:spPr>
          <a:xfrm>
            <a:off x="2324100" y="2016825"/>
            <a:ext cx="1945500" cy="377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13" name="Google Shape;313;p37"/>
          <p:cNvSpPr/>
          <p:nvPr/>
        </p:nvSpPr>
        <p:spPr>
          <a:xfrm>
            <a:off x="5322125" y="1559625"/>
            <a:ext cx="1752600" cy="457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 Site</a:t>
            </a:r>
            <a:endParaRPr sz="2400" b="1" i="0" u="none" strike="noStrike" cap="none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37"/>
          <p:cNvCxnSpPr>
            <a:stCxn id="313" idx="2"/>
          </p:cNvCxnSpPr>
          <p:nvPr/>
        </p:nvCxnSpPr>
        <p:spPr>
          <a:xfrm flipH="1">
            <a:off x="4255325" y="2016825"/>
            <a:ext cx="1943100" cy="381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315" name="Google Shape;31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5127175"/>
            <a:ext cx="990755" cy="67151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EDBT 2011 Tutorial</a:t>
            </a:r>
            <a:endParaRPr/>
          </a:p>
        </p:txBody>
      </p:sp>
      <p:pic>
        <p:nvPicPr>
          <p:cNvPr id="317" name="Google Shape;31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4600" y="5181600"/>
            <a:ext cx="2228850" cy="61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9000" y="6019800"/>
            <a:ext cx="1643062" cy="68145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7"/>
          <p:cNvSpPr txBox="1"/>
          <p:nvPr/>
        </p:nvSpPr>
        <p:spPr>
          <a:xfrm>
            <a:off x="1447800" y="4800600"/>
            <a:ext cx="6477000" cy="1754326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Scalable and Elastic,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 limited consistency and operational flexibility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2000s DATA WAREHOUSES</a:t>
            </a: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Rise of the special purpose OLAP DBMSs.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→Distributed / Shared-Nothing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→Relational / SQL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→Usually closed-source.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326" name="Google Shape;32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4569310"/>
            <a:ext cx="6110344" cy="137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2000s NoSQL SYSTEMS</a:t>
            </a:r>
            <a:endParaRPr/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1"/>
          </p:nvPr>
        </p:nvSpPr>
        <p:spPr>
          <a:xfrm>
            <a:off x="29090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Focus on high-availability &amp; high-scalability: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 Schemaless (i.e., “Schema Last”)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 Non-relational data models (document, key/value, etc)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 No ACID transactions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 Custom APIs instead of SQL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 Usually open-source</a:t>
            </a:r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 rotWithShape="1">
          <a:blip r:embed="rId3">
            <a:alphaModFix/>
          </a:blip>
          <a:srcRect t="60143" r="1918"/>
          <a:stretch/>
        </p:blipFill>
        <p:spPr>
          <a:xfrm>
            <a:off x="1143000" y="5045337"/>
            <a:ext cx="6373010" cy="179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2010s NewSQL</a:t>
            </a:r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Provide same performance for OLTP workloads as NoSQL DBMSs without giving up ACID: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→Relational / SQL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→Distributed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→Usually closed-source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pic>
        <p:nvPicPr>
          <p:cNvPr id="340" name="Google Shape;34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4413397"/>
            <a:ext cx="6669741" cy="177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2010s CLOUD SYSTEMS</a:t>
            </a:r>
            <a:endParaRPr/>
          </a:p>
        </p:txBody>
      </p:sp>
      <p:sp>
        <p:nvSpPr>
          <p:cNvPr id="346" name="Google Shape;346;p4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First database-as-a-service (DBaaS) offerings were "containerized" versions of existing DBMSs.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There are new DBMSs that are designed from scratch explicitly for running in a cloud environment.</a:t>
            </a:r>
            <a:endParaRPr sz="2800"/>
          </a:p>
        </p:txBody>
      </p: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4038600"/>
            <a:ext cx="7401261" cy="133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2010s SHARED-DISK ENGINES</a:t>
            </a:r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Instead of writing a custom storage manager, the DBMS leverages distributed storage.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→Scale execution layer independently of storage.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This is what is referred to as a </a:t>
            </a:r>
            <a:r>
              <a:rPr lang="en-US" sz="2800" b="1"/>
              <a:t>data lake</a:t>
            </a:r>
            <a:r>
              <a:rPr lang="en-US" sz="2800"/>
              <a:t>.</a:t>
            </a:r>
            <a:endParaRPr sz="2800"/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946" y="4267200"/>
            <a:ext cx="7186108" cy="133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2010s TIMESERIES SYSTEMS</a:t>
            </a:r>
            <a:endParaRPr/>
          </a:p>
        </p:txBody>
      </p:sp>
      <p:sp>
        <p:nvSpPr>
          <p:cNvPr id="360" name="Google Shape;360;p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Specialized systems that are designed to store timeseries / event data.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design of these systems make deep assumptions about the distribution of data and workload query patterns.</a:t>
            </a:r>
            <a:endParaRPr/>
          </a:p>
        </p:txBody>
      </p:sp>
      <p:pic>
        <p:nvPicPr>
          <p:cNvPr id="361" name="Google Shape;36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" y="4114800"/>
            <a:ext cx="7272169" cy="143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graphicFrame>
        <p:nvGraphicFramePr>
          <p:cNvPr id="109" name="Google Shape;109;p17"/>
          <p:cNvGraphicFramePr/>
          <p:nvPr/>
        </p:nvGraphicFramePr>
        <p:xfrm>
          <a:off x="445168" y="274638"/>
          <a:ext cx="8229600" cy="4684163"/>
        </p:xfrm>
        <a:graphic>
          <a:graphicData uri="http://schemas.openxmlformats.org/drawingml/2006/table">
            <a:tbl>
              <a:tblPr firstRow="1" firstCol="1" bandRow="1">
                <a:noFill/>
                <a:tableStyleId>{52A310ED-066B-402D-8342-6B561C6C7FDE}</a:tableStyleId>
              </a:tblPr>
              <a:tblGrid>
                <a:gridCol w="1052000"/>
                <a:gridCol w="1895675"/>
                <a:gridCol w="5281925"/>
              </a:tblGrid>
              <a:tr h="317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Module No.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Title of the Module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Topics in the Module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664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1.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Introduction to large scale Databases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 Review of database systems, Data sources and join processing, modelling and query languages</a:t>
                      </a:r>
                      <a:endParaRPr/>
                    </a:p>
                    <a:p>
                      <a:pPr marL="457200" marR="0" lvl="0" indent="-228600" algn="l" rtl="0">
                        <a:lnSpc>
                          <a:spcPct val="107000"/>
                        </a:lnSpc>
                        <a:spcBef>
                          <a:spcPts val="7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 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65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2.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Transaction management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Transaction processing concepts, Concurrency control techniques and protocols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651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3.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Data Storage and Indexing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Data storage and indexing of massive databases in databases and data warehouses. Introduction to technologies for handling big data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73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4.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Query processing and Optimization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72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 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Measures of query cost, Evaluation of expressions, Query planning, evaluation and optimization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98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5.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Big data Tools and Technologies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Review of Big data, CAP Theorem (consistency, availability, partition tolerance), Using big data in businesses, Data visualization for data analysis, NoSQL databases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</a:tbl>
          </a:graphicData>
        </a:graphic>
      </p:graphicFrame>
      <p:graphicFrame>
        <p:nvGraphicFramePr>
          <p:cNvPr id="110" name="Google Shape;110;p17"/>
          <p:cNvGraphicFramePr/>
          <p:nvPr/>
        </p:nvGraphicFramePr>
        <p:xfrm>
          <a:off x="457200" y="4920610"/>
          <a:ext cx="8217550" cy="1826451"/>
        </p:xfrm>
        <a:graphic>
          <a:graphicData uri="http://schemas.openxmlformats.org/drawingml/2006/table">
            <a:tbl>
              <a:tblPr firstRow="1" firstCol="1" bandRow="1">
                <a:noFill/>
                <a:tableStyleId>{52A310ED-066B-402D-8342-6B561C6C7FDE}</a:tableStyleId>
              </a:tblPr>
              <a:tblGrid>
                <a:gridCol w="1050450"/>
                <a:gridCol w="1892900"/>
                <a:gridCol w="5274200"/>
              </a:tblGrid>
              <a:tr h="12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6.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Hadoop and its Ecosystem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Hadoop core components, Hadoop Ecosystem components, Data storage and processing in Hadoop framework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12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7.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Application-driven databases 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Parallel and Distributed databases, Distributed Database Design, Architecture of Distributed DBMS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  <a:tr h="125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8.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Advanced databases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 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Graph databases, spatial and temporal databases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 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8575" marR="68575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2010s SPECIALIZED SYSTEMS</a:t>
            </a:r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Embedded DBMSs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Multi-Model DBMSs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Blockchain DBMSs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Hardware Acceleration</a:t>
            </a:r>
            <a:endParaRPr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Another way of Classification</a:t>
            </a:r>
            <a:endParaRPr/>
          </a:p>
        </p:txBody>
      </p:sp>
      <p:sp>
        <p:nvSpPr>
          <p:cNvPr id="374" name="Google Shape;374;p45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305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/>
              <a:t>In-memory database or on-disk database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In-memory is a data storage software that holds all of its data in the memory of the host.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main difference between a traditional database and an in-memory database relies upon where the data is stored.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Even when compared with solid-state drives (SSD), random access memory (RAM) is orders of magnitude faster than disk access.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Examples?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Another way of Classification</a:t>
            </a:r>
            <a:endParaRPr/>
          </a:p>
        </p:txBody>
      </p:sp>
      <p:sp>
        <p:nvSpPr>
          <p:cNvPr id="380" name="Google Shape;380;p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Because an in-memory database uses the RAM for storage,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    -&gt; </a:t>
            </a:r>
            <a:r>
              <a:rPr lang="en-US" sz="2400" b="1"/>
              <a:t>faster access </a:t>
            </a:r>
            <a:r>
              <a:rPr lang="en-US" sz="2400"/>
              <a:t>to the data than with a traditional database   using disk operations.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On the downside, they are at high </a:t>
            </a:r>
            <a:r>
              <a:rPr lang="en-US" sz="2400" b="1"/>
              <a:t>risk of losing data </a:t>
            </a:r>
            <a:r>
              <a:rPr lang="en-US" sz="2400"/>
              <a:t>in case of a server failure, since the data is not persisted anywhere. 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If a server failure or shutdown should occur, everything currently in the memory of that computer would be lost due to the volatile nature of RAM.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</a:t>
            </a:r>
            <a:r>
              <a:rPr lang="en-US" sz="2400" b="1"/>
              <a:t>cost of memory is much higher </a:t>
            </a:r>
            <a:r>
              <a:rPr lang="en-US" sz="2400"/>
              <a:t>than the cost of hard disks. This makes in-memory databases much more expensive. 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Too many choices !</a:t>
            </a:r>
            <a:endParaRPr/>
          </a:p>
        </p:txBody>
      </p:sp>
      <p:sp>
        <p:nvSpPr>
          <p:cNvPr id="386" name="Google Shape;386;p4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Think of a large e-commerce website.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information about the products is crucial and should be kept on a persisted storage, but the information in the shopping cart could potentially be kept in an in-memory database for quicker access.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about user names &amp; passwords?</a:t>
            </a:r>
            <a:endParaRPr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Large Scale or “Big Data”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‘Big-data’ is similar to ‘Small-data’, but  bigger</a:t>
            </a: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Having data bigger consequently requires different approaches: </a:t>
            </a: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742950" lvl="1" indent="-285750" algn="l" rtl="0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techniques, tools &amp; architectures </a:t>
            </a: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...to solve: </a:t>
            </a: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New problems...</a:t>
            </a: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...and old problems in a better way</a:t>
            </a:r>
            <a:endParaRPr/>
          </a:p>
          <a:p>
            <a:pPr marL="342900" lvl="0" indent="-200660" algn="l" rtl="0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>
            <a:spLocks noGrp="1"/>
          </p:cNvSpPr>
          <p:nvPr>
            <p:ph type="title"/>
          </p:nvPr>
        </p:nvSpPr>
        <p:spPr>
          <a:xfrm>
            <a:off x="228600" y="8382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Big Data  Sources</a:t>
            </a:r>
            <a:endParaRPr/>
          </a:p>
        </p:txBody>
      </p:sp>
      <p:sp>
        <p:nvSpPr>
          <p:cNvPr id="399" name="Google Shape;399;p49"/>
          <p:cNvSpPr txBox="1">
            <a:spLocks noGrp="1"/>
          </p:cNvSpPr>
          <p:nvPr>
            <p:ph type="body" idx="1"/>
          </p:nvPr>
        </p:nvSpPr>
        <p:spPr>
          <a:xfrm>
            <a:off x="152400" y="1752600"/>
            <a:ext cx="8686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Big Data EveryWhere!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Lots of data is being collected and warehoused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Web data, e-commerce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purchases at department/grocery stores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Bank/Credit Card transactions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Social Network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Tweets stored in a flat file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collection of image file in a directory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Historical weather observations that are stored as XML files.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Why is “big data” a “big deal”?</a:t>
            </a:r>
            <a:endParaRPr/>
          </a:p>
        </p:txBody>
      </p:sp>
      <p:sp>
        <p:nvSpPr>
          <p:cNvPr id="406" name="Google Shape;406;p50"/>
          <p:cNvSpPr txBox="1">
            <a:spLocks noGrp="1"/>
          </p:cNvSpPr>
          <p:nvPr>
            <p:ph type="body" idx="1"/>
          </p:nvPr>
        </p:nvSpPr>
        <p:spPr>
          <a:xfrm>
            <a:off x="228600" y="1447800"/>
            <a:ext cx="87630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Private Sector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Walmart handles more than 1 million customer transactions every hour, which is imported into databases estimated to contain more than 2.5 petabytes of data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Facebook handles 40 billion photos from its user base.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Falcon Credit Card Fraud Detection System protects 2.1 billion active accounts world-wide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Science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Large Synoptic Survey Telescope will generate  140 Terabyte of data every 5 days.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Biomedical computation like decoding human Genome &amp; personalized medicine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Social science revolution</a:t>
            </a:r>
            <a:endParaRPr/>
          </a:p>
          <a:p>
            <a:pPr marL="742950" lvl="1" indent="-285750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-…</a:t>
            </a:r>
            <a:endParaRPr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742950" lvl="1" indent="-134619" algn="l" rtl="0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Volume of data</a:t>
            </a:r>
            <a:endParaRPr/>
          </a:p>
        </p:txBody>
      </p:sp>
      <p:sp>
        <p:nvSpPr>
          <p:cNvPr id="412" name="Google Shape;412;p51"/>
          <p:cNvSpPr/>
          <p:nvPr/>
        </p:nvSpPr>
        <p:spPr>
          <a:xfrm>
            <a:off x="457200" y="1505391"/>
            <a:ext cx="8858312" cy="532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Bytes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KiloBytes 2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MegaBytes 2</a:t>
            </a:r>
            <a:r>
              <a:rPr lang="en-US" sz="28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GigaBytes 2</a:t>
            </a:r>
            <a:r>
              <a:rPr lang="en-US" sz="32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TeraBytes 2</a:t>
            </a:r>
            <a:r>
              <a:rPr lang="en-US" sz="3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PetaBytes 2</a:t>
            </a:r>
            <a:r>
              <a:rPr lang="en-US" sz="40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ExaBytes… ZettaBytes…YottaBytes!!	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	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 1</a:t>
            </a:r>
            <a:r>
              <a:rPr lang="en-US" baseline="30000"/>
              <a:t>st</a:t>
            </a:r>
            <a:r>
              <a:rPr lang="en-US"/>
              <a:t> Character of Big data</a:t>
            </a:r>
            <a:br>
              <a:rPr lang="en-US"/>
            </a:br>
            <a:r>
              <a:rPr lang="en-US"/>
              <a:t>Volume</a:t>
            </a:r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body" idx="1"/>
          </p:nvPr>
        </p:nvSpPr>
        <p:spPr>
          <a:xfrm>
            <a:off x="152400" y="2286000"/>
            <a:ext cx="8534400" cy="345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Scientific and research experiments, such as the Large Hadron Collider (LHC) generates 15 PB a year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Sensors such as GPS sensors, RFIDs, smart meters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Social media such as Facebook and Twitter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Facebook has 2.5 PB of user data + 15 TB/day 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Google processes 20 PB a day 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Velocity of data</a:t>
            </a:r>
            <a:endParaRPr/>
          </a:p>
        </p:txBody>
      </p:sp>
      <p:sp>
        <p:nvSpPr>
          <p:cNvPr id="424" name="Google Shape;424;p5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Velocity refers to the speed at which data is processed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Batch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Real Time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 Streams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 some database management systems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 some database models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4" descr="2nd Character of Big Data&#10;Velocity&#10;• Clickstreams and ad impressions capture user behavior at&#10;millions of events per secon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025" y="609600"/>
            <a:ext cx="804395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Variety</a:t>
            </a:r>
            <a:endParaRPr/>
          </a:p>
        </p:txBody>
      </p:sp>
      <p:sp>
        <p:nvSpPr>
          <p:cNvPr id="435" name="Google Shape;435;p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Variety includes different types of data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Structured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Unstructured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Semi structured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 of the above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6" descr="3rd Character of Big Data&#10;Variety&#10;• Big Data isn't just numbers, dates, and strings. Big&#10;Data is also geospatial data, 3D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838200"/>
            <a:ext cx="806956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/>
              <a:t>Veracity</a:t>
            </a:r>
            <a:r>
              <a:rPr lang="en-US"/>
              <a:t/>
            </a:r>
            <a:br>
              <a:rPr lang="en-US"/>
            </a:br>
            <a:endParaRPr/>
          </a:p>
        </p:txBody>
      </p:sp>
      <p:sp>
        <p:nvSpPr>
          <p:cNvPr id="446" name="Google Shape;446;p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Veracity is the quality or trustworthiness of the data.  Just how accurate is all this data?    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Data that is acquired in a controlled environment, for example via online customer registration, usually contain less noise than data acquired via uncontrolled sources such as blog postings.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Data that enters Big data environments needs to be assessed for quality, which can lead to data processing activities to resolve invalid data and remove noise.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“big data”? </a:t>
            </a:r>
            <a:endParaRPr/>
          </a:p>
        </p:txBody>
      </p:sp>
      <p:sp>
        <p:nvSpPr>
          <p:cNvPr id="452" name="Google Shape;452;p5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"Big Data are </a:t>
            </a:r>
            <a:r>
              <a:rPr lang="en-US" sz="2800">
                <a:solidFill>
                  <a:srgbClr val="C00000"/>
                </a:solidFill>
              </a:rPr>
              <a:t>high-volume</a:t>
            </a:r>
            <a:r>
              <a:rPr lang="en-US" sz="2800"/>
              <a:t>, </a:t>
            </a:r>
            <a:r>
              <a:rPr lang="en-US" sz="2800">
                <a:solidFill>
                  <a:srgbClr val="C00000"/>
                </a:solidFill>
              </a:rPr>
              <a:t>high-velocity</a:t>
            </a:r>
            <a:r>
              <a:rPr lang="en-US" sz="2800"/>
              <a:t>, and/or </a:t>
            </a:r>
            <a:r>
              <a:rPr lang="en-US" sz="2800">
                <a:solidFill>
                  <a:srgbClr val="C00000"/>
                </a:solidFill>
              </a:rPr>
              <a:t>high-variety</a:t>
            </a:r>
            <a:r>
              <a:rPr lang="en-US" sz="2800"/>
              <a:t> information assets that require new forms of processing to enable enhanced decision making, insight discovery and process optimization”  (Gartner 2012)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Complicated (intelligent) analysis of data may make a small data “appear” to be “big”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Bottom line: Any data that exceeds our current capability of processing can be regarded as “big”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The Power of Big data</a:t>
            </a:r>
            <a:endParaRPr/>
          </a:p>
        </p:txBody>
      </p:sp>
      <p:sp>
        <p:nvSpPr>
          <p:cNvPr id="458" name="Google Shape;458;p59"/>
          <p:cNvSpPr txBox="1">
            <a:spLocks noGrp="1"/>
          </p:cNvSpPr>
          <p:nvPr>
            <p:ph type="body" idx="1"/>
          </p:nvPr>
        </p:nvSpPr>
        <p:spPr>
          <a:xfrm>
            <a:off x="381000" y="12954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Big Data can bring “big values ” to our life in almost every aspects. 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Technologically, Big Data is bringing about changes in our lives because it  allows diverse and heterogeneous data to be fully integrated and analyzed to help us make decisions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Today, with the Big Data technology, thousands of data from seemingly 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unrelated areas can help support important decisions</a:t>
            </a:r>
            <a:endParaRPr/>
          </a:p>
          <a:p>
            <a:pPr marL="342900" lvl="0" indent="-34290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This is the power of Big Data.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Areas of Applications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Health and Well being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Policy making and public opinions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Smart cities and more efficient society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New online educational models: MOOC and Student-Teacher modeling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Robotics and human-robot interaction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Much of this power hinges on Research on Analytics </a:t>
            </a:r>
            <a:endParaRPr/>
          </a:p>
          <a:p>
            <a:pPr marL="342900" lvl="0" indent="-29210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Analysis of Large Scale data</a:t>
            </a:r>
            <a:endParaRPr/>
          </a:p>
        </p:txBody>
      </p:sp>
      <p:sp>
        <p:nvSpPr>
          <p:cNvPr id="464" name="Google Shape;464;p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Interdisciplinary endeavour that blends mathematics, statistics, computer science and subject matter expertise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Harnessing Big Data: Analytics</a:t>
            </a:r>
            <a:endParaRPr/>
          </a:p>
        </p:txBody>
      </p:sp>
      <p:sp>
        <p:nvSpPr>
          <p:cNvPr id="470" name="Google Shape;470;p61"/>
          <p:cNvSpPr txBox="1">
            <a:spLocks noGrp="1"/>
          </p:cNvSpPr>
          <p:nvPr>
            <p:ph type="body" idx="1"/>
          </p:nvPr>
        </p:nvSpPr>
        <p:spPr>
          <a:xfrm>
            <a:off x="1143000" y="4419600"/>
            <a:ext cx="71628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OLTP: Online Transaction Processing (DBMSs)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OLAP: Online Analytical Processing (Data Warehousing)</a:t>
            </a:r>
            <a:endParaRPr/>
          </a:p>
          <a:p>
            <a:pPr marL="342900" lvl="0" indent="-34290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b="1"/>
              <a:t>RTAP: Real-Time Analytics Processing (Big Data Architecture &amp; technology</a:t>
            </a:r>
            <a:endParaRPr/>
          </a:p>
          <a:p>
            <a:pPr marL="342900" lvl="0" indent="-170180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471" name="Google Shape;47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219200"/>
            <a:ext cx="4819650" cy="2935458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1"/>
          <p:cNvSpPr/>
          <p:nvPr/>
        </p:nvSpPr>
        <p:spPr>
          <a:xfrm>
            <a:off x="1828800" y="1219200"/>
            <a:ext cx="4572000" cy="3048000"/>
          </a:xfrm>
          <a:prstGeom prst="rect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Lifecycle of Data: 4 “A”s</a:t>
            </a:r>
            <a:endParaRPr/>
          </a:p>
        </p:txBody>
      </p:sp>
      <p:sp>
        <p:nvSpPr>
          <p:cNvPr id="478" name="Google Shape;478;p62"/>
          <p:cNvSpPr/>
          <p:nvPr/>
        </p:nvSpPr>
        <p:spPr>
          <a:xfrm>
            <a:off x="838201" y="2981980"/>
            <a:ext cx="2133600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62"/>
          <p:cNvSpPr txBox="1"/>
          <p:nvPr/>
        </p:nvSpPr>
        <p:spPr>
          <a:xfrm>
            <a:off x="838201" y="2981980"/>
            <a:ext cx="18085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Acquisition</a:t>
            </a:r>
            <a:endParaRPr/>
          </a:p>
        </p:txBody>
      </p:sp>
      <p:sp>
        <p:nvSpPr>
          <p:cNvPr id="480" name="Google Shape;480;p62"/>
          <p:cNvSpPr/>
          <p:nvPr/>
        </p:nvSpPr>
        <p:spPr>
          <a:xfrm>
            <a:off x="3452751" y="1524000"/>
            <a:ext cx="1914436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2"/>
          <p:cNvSpPr txBox="1"/>
          <p:nvPr/>
        </p:nvSpPr>
        <p:spPr>
          <a:xfrm>
            <a:off x="3452751" y="1447800"/>
            <a:ext cx="21462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Aggregation</a:t>
            </a:r>
            <a:endParaRPr/>
          </a:p>
        </p:txBody>
      </p:sp>
      <p:sp>
        <p:nvSpPr>
          <p:cNvPr id="482" name="Google Shape;482;p62"/>
          <p:cNvSpPr/>
          <p:nvPr/>
        </p:nvSpPr>
        <p:spPr>
          <a:xfrm>
            <a:off x="6043551" y="2971800"/>
            <a:ext cx="1728849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62"/>
          <p:cNvSpPr txBox="1"/>
          <p:nvPr/>
        </p:nvSpPr>
        <p:spPr>
          <a:xfrm>
            <a:off x="6043552" y="2971800"/>
            <a:ext cx="13579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/>
          </a:p>
        </p:txBody>
      </p:sp>
      <p:sp>
        <p:nvSpPr>
          <p:cNvPr id="484" name="Google Shape;484;p62"/>
          <p:cNvSpPr/>
          <p:nvPr/>
        </p:nvSpPr>
        <p:spPr>
          <a:xfrm>
            <a:off x="3452750" y="4572000"/>
            <a:ext cx="2567049" cy="52322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2"/>
          <p:cNvSpPr txBox="1"/>
          <p:nvPr/>
        </p:nvSpPr>
        <p:spPr>
          <a:xfrm>
            <a:off x="3452751" y="4572000"/>
            <a:ext cx="19144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Application</a:t>
            </a:r>
            <a:endParaRPr/>
          </a:p>
        </p:txBody>
      </p:sp>
      <p:cxnSp>
        <p:nvCxnSpPr>
          <p:cNvPr id="486" name="Google Shape;486;p62"/>
          <p:cNvCxnSpPr/>
          <p:nvPr/>
        </p:nvCxnSpPr>
        <p:spPr>
          <a:xfrm rot="10800000" flipH="1">
            <a:off x="1905001" y="2047220"/>
            <a:ext cx="1547749" cy="69598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87" name="Google Shape;487;p62"/>
          <p:cNvCxnSpPr/>
          <p:nvPr/>
        </p:nvCxnSpPr>
        <p:spPr>
          <a:xfrm>
            <a:off x="5638800" y="2047220"/>
            <a:ext cx="762000" cy="69598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88" name="Google Shape;488;p62"/>
          <p:cNvCxnSpPr/>
          <p:nvPr/>
        </p:nvCxnSpPr>
        <p:spPr>
          <a:xfrm flipH="1">
            <a:off x="5638800" y="3505200"/>
            <a:ext cx="1083720" cy="10668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89" name="Google Shape;489;p62"/>
          <p:cNvCxnSpPr/>
          <p:nvPr/>
        </p:nvCxnSpPr>
        <p:spPr>
          <a:xfrm rot="10800000">
            <a:off x="2286000" y="3733800"/>
            <a:ext cx="1371601" cy="6858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90" name="Google Shape;490;p62"/>
          <p:cNvSpPr txBox="1"/>
          <p:nvPr/>
        </p:nvSpPr>
        <p:spPr>
          <a:xfrm rot="-1581153">
            <a:off x="1339902" y="1570165"/>
            <a:ext cx="16459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491" name="Google Shape;491;p62"/>
          <p:cNvSpPr txBox="1"/>
          <p:nvPr/>
        </p:nvSpPr>
        <p:spPr>
          <a:xfrm rot="2383170">
            <a:off x="5684794" y="1660589"/>
            <a:ext cx="177394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492" name="Google Shape;492;p62"/>
          <p:cNvSpPr txBox="1"/>
          <p:nvPr/>
        </p:nvSpPr>
        <p:spPr>
          <a:xfrm rot="-2553692">
            <a:off x="5827275" y="3934046"/>
            <a:ext cx="179049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Knowledge</a:t>
            </a:r>
            <a:endParaRPr/>
          </a:p>
        </p:txBody>
      </p:sp>
      <p:sp>
        <p:nvSpPr>
          <p:cNvPr id="493" name="Google Shape;493;p62"/>
          <p:cNvSpPr txBox="1"/>
          <p:nvPr/>
        </p:nvSpPr>
        <p:spPr>
          <a:xfrm rot="1490212">
            <a:off x="1796849" y="4007682"/>
            <a:ext cx="14192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data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99" name="Google Shape;499;p6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/>
              <a:t>What Technologies Do We Have To Tackle Big Data Challenges??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HISTORY REPEATS ITSELF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Old database issues are still relevant today.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 SQL vs. NoSQL debate is reminiscent of Relational vs. CODASYL debate from the 1970s.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of the ideas in today’s database systems are not new</a:t>
            </a:r>
            <a:endParaRPr sz="2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05" name="Google Shape;505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NOSQL</a:t>
            </a:r>
            <a:endParaRPr/>
          </a:p>
          <a:p>
            <a:pPr marL="342900" lvl="0" indent="-34290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(NO SQL or NOT Only SQL)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/>
              <a:t>Relational Databases Challenges </a:t>
            </a:r>
            <a:br>
              <a:rPr lang="en-US" b="1"/>
            </a:br>
            <a:endParaRPr/>
          </a:p>
        </p:txBody>
      </p:sp>
      <p:sp>
        <p:nvSpPr>
          <p:cNvPr id="511" name="Google Shape;511;p6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305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•</a:t>
            </a:r>
            <a:r>
              <a:rPr lang="en-US" sz="2400" b="1"/>
              <a:t> </a:t>
            </a:r>
            <a:r>
              <a:rPr lang="en-US" sz="2400"/>
              <a:t>Supporting large no of users on the web was different from supporting  thousands of business users on a single database application.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Web application developers needed to support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/>
              <a:t>Large volumes of read and write operations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/>
              <a:t>Low latency response times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b="1"/>
              <a:t>High availability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342900" algn="l" rtl="0">
              <a:spcBef>
                <a:spcPts val="1020"/>
              </a:spcBef>
              <a:spcAft>
                <a:spcPts val="0"/>
              </a:spcAft>
              <a:buClr>
                <a:schemeClr val="dk1"/>
              </a:buClr>
              <a:buSzPts val="5100"/>
              <a:buNone/>
            </a:pPr>
            <a:endParaRPr sz="5100"/>
          </a:p>
          <a:p>
            <a:pPr marL="342900" lvl="0" indent="-3429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7848600" cy="63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517" name="Google Shape;517;p66"/>
          <p:cNvSpPr txBox="1">
            <a:spLocks noGrp="1"/>
          </p:cNvSpPr>
          <p:nvPr>
            <p:ph type="body" idx="1"/>
          </p:nvPr>
        </p:nvSpPr>
        <p:spPr>
          <a:xfrm>
            <a:off x="266700" y="914399"/>
            <a:ext cx="8610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You are an ecommerce site which maintains a record of customers and their orders</a:t>
            </a:r>
            <a:endParaRPr sz="2400"/>
          </a:p>
        </p:txBody>
      </p:sp>
      <p:pic>
        <p:nvPicPr>
          <p:cNvPr id="518" name="Google Shape;518;p66" descr="users and orders table on Charti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752600"/>
            <a:ext cx="7619999" cy="606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24" name="Google Shape;524;p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sample dataset: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 to answer the question - which customers have made the most purchases?</a:t>
            </a: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525" name="Google Shape;525;p67" descr="sql_select_user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505" y="2426806"/>
            <a:ext cx="4781550" cy="100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7" descr="company name table"/>
          <p:cNvPicPr preferRelativeResize="0"/>
          <p:nvPr/>
        </p:nvPicPr>
        <p:blipFill rotWithShape="1">
          <a:blip r:embed="rId4">
            <a:alphaModFix/>
          </a:blip>
          <a:srcRect r="66218" b="1007"/>
          <a:stretch/>
        </p:blipFill>
        <p:spPr>
          <a:xfrm>
            <a:off x="5218696" y="314536"/>
            <a:ext cx="3087103" cy="472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32" name="Google Shape;532;p6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the above correct?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Each company has made several purchases, so there are many entries for each company. We want to sum and display the purchases made for each company.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Write the correct one</a:t>
            </a:r>
            <a:endParaRPr sz="2800"/>
          </a:p>
        </p:txBody>
      </p:sp>
      <p:pic>
        <p:nvPicPr>
          <p:cNvPr id="533" name="Google Shape;533;p68" descr="foreign key charti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603" y="1417638"/>
            <a:ext cx="8229600" cy="1494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539" name="Google Shape;539;p69" descr="sum and group by functions on chartio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20053" y="1772229"/>
            <a:ext cx="9432301" cy="2325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45" name="Google Shape;545;p7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SQL: Imperative or Declarative?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are joins implemented?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Implementing the JOIN Operation</a:t>
            </a:r>
            <a:endParaRPr/>
          </a:p>
        </p:txBody>
      </p:sp>
      <p:sp>
        <p:nvSpPr>
          <p:cNvPr id="552" name="Google Shape;552;p7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R    </a:t>
            </a:r>
            <a:r>
              <a:rPr lang="en-US" sz="2400" baseline="-25000"/>
              <a:t>A=B</a:t>
            </a:r>
            <a:r>
              <a:rPr lang="en-US" sz="2400"/>
              <a:t> S</a:t>
            </a:r>
            <a:r>
              <a:rPr lang="en-US" sz="2200"/>
              <a:t>      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            J1 </a:t>
            </a:r>
            <a:r>
              <a:rPr lang="en-US" sz="2200" b="1"/>
              <a:t>Nested-loop join</a:t>
            </a:r>
            <a:r>
              <a:rPr lang="en-US" sz="2200"/>
              <a:t> (brute force):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For each record t in R (outer loop), retrieve every record s from S (inner loop) and test whether the two records satisfy the join condition t[A] = s[B].</a:t>
            </a:r>
            <a:endParaRPr/>
          </a:p>
          <a:p>
            <a:pPr marL="914400" lvl="2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J2 </a:t>
            </a:r>
            <a:r>
              <a:rPr lang="en-US" sz="2200" b="1"/>
              <a:t>Single-loop join</a:t>
            </a:r>
            <a:r>
              <a:rPr lang="en-US" sz="2200"/>
              <a:t> (Using an access structure to retrieve the matching records):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If an index exists for one of the two join attributes — say, B of S — retrieve each record t in R, one at a time, and then use the access structure to retrieve directly all matching records s from S that satisfy s[B] = t[A].</a:t>
            </a:r>
            <a:endParaRPr/>
          </a:p>
        </p:txBody>
      </p:sp>
      <p:grpSp>
        <p:nvGrpSpPr>
          <p:cNvPr id="553" name="Google Shape;553;p71"/>
          <p:cNvGrpSpPr/>
          <p:nvPr/>
        </p:nvGrpSpPr>
        <p:grpSpPr>
          <a:xfrm>
            <a:off x="838200" y="1647825"/>
            <a:ext cx="685800" cy="638175"/>
            <a:chOff x="377" y="2904"/>
            <a:chExt cx="154" cy="110"/>
          </a:xfrm>
        </p:grpSpPr>
        <p:cxnSp>
          <p:nvCxnSpPr>
            <p:cNvPr id="554" name="Google Shape;554;p71"/>
            <p:cNvCxnSpPr/>
            <p:nvPr/>
          </p:nvCxnSpPr>
          <p:spPr>
            <a:xfrm>
              <a:off x="381" y="2904"/>
              <a:ext cx="0" cy="110"/>
            </a:xfrm>
            <a:prstGeom prst="straightConnector1">
              <a:avLst/>
            </a:prstGeom>
            <a:noFill/>
            <a:ln w="158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71"/>
            <p:cNvCxnSpPr/>
            <p:nvPr/>
          </p:nvCxnSpPr>
          <p:spPr>
            <a:xfrm>
              <a:off x="527" y="2904"/>
              <a:ext cx="0" cy="110"/>
            </a:xfrm>
            <a:prstGeom prst="straightConnector1">
              <a:avLst/>
            </a:prstGeom>
            <a:noFill/>
            <a:ln w="158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71"/>
            <p:cNvCxnSpPr/>
            <p:nvPr/>
          </p:nvCxnSpPr>
          <p:spPr>
            <a:xfrm>
              <a:off x="385" y="2904"/>
              <a:ext cx="138" cy="110"/>
            </a:xfrm>
            <a:prstGeom prst="straightConnector1">
              <a:avLst/>
            </a:prstGeom>
            <a:noFill/>
            <a:ln w="158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71"/>
            <p:cNvCxnSpPr/>
            <p:nvPr/>
          </p:nvCxnSpPr>
          <p:spPr>
            <a:xfrm flipH="1">
              <a:off x="377" y="2904"/>
              <a:ext cx="154" cy="110"/>
            </a:xfrm>
            <a:prstGeom prst="straightConnector1">
              <a:avLst/>
            </a:prstGeom>
            <a:noFill/>
            <a:ln w="158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8" name="Google Shape;558;p71"/>
          <p:cNvGrpSpPr/>
          <p:nvPr/>
        </p:nvGrpSpPr>
        <p:grpSpPr>
          <a:xfrm>
            <a:off x="771525" y="1676400"/>
            <a:ext cx="219075" cy="174625"/>
            <a:chOff x="377" y="2904"/>
            <a:chExt cx="154" cy="110"/>
          </a:xfrm>
        </p:grpSpPr>
        <p:cxnSp>
          <p:nvCxnSpPr>
            <p:cNvPr id="559" name="Google Shape;559;p71"/>
            <p:cNvCxnSpPr/>
            <p:nvPr/>
          </p:nvCxnSpPr>
          <p:spPr>
            <a:xfrm>
              <a:off x="381" y="2904"/>
              <a:ext cx="0" cy="110"/>
            </a:xfrm>
            <a:prstGeom prst="straightConnector1">
              <a:avLst/>
            </a:prstGeom>
            <a:noFill/>
            <a:ln w="15875" cap="flat" cmpd="sng">
              <a:solidFill>
                <a:srgbClr val="1C1C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71"/>
            <p:cNvCxnSpPr/>
            <p:nvPr/>
          </p:nvCxnSpPr>
          <p:spPr>
            <a:xfrm>
              <a:off x="527" y="2904"/>
              <a:ext cx="0" cy="110"/>
            </a:xfrm>
            <a:prstGeom prst="straightConnector1">
              <a:avLst/>
            </a:prstGeom>
            <a:noFill/>
            <a:ln w="15875" cap="flat" cmpd="sng">
              <a:solidFill>
                <a:srgbClr val="1C1C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71"/>
            <p:cNvCxnSpPr/>
            <p:nvPr/>
          </p:nvCxnSpPr>
          <p:spPr>
            <a:xfrm>
              <a:off x="385" y="2904"/>
              <a:ext cx="138" cy="110"/>
            </a:xfrm>
            <a:prstGeom prst="straightConnector1">
              <a:avLst/>
            </a:prstGeom>
            <a:noFill/>
            <a:ln w="15875" cap="flat" cmpd="sng">
              <a:solidFill>
                <a:srgbClr val="1C1C1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71"/>
            <p:cNvCxnSpPr/>
            <p:nvPr/>
          </p:nvCxnSpPr>
          <p:spPr>
            <a:xfrm flipH="1">
              <a:off x="377" y="2904"/>
              <a:ext cx="154" cy="110"/>
            </a:xfrm>
            <a:prstGeom prst="straightConnector1">
              <a:avLst/>
            </a:prstGeom>
            <a:noFill/>
            <a:ln w="15875" cap="flat" cmpd="sng">
              <a:solidFill>
                <a:srgbClr val="1C1C1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Implementing the JOIN Operation</a:t>
            </a:r>
            <a:endParaRPr/>
          </a:p>
        </p:txBody>
      </p:sp>
      <p:sp>
        <p:nvSpPr>
          <p:cNvPr id="569" name="Google Shape;569;p7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J3 </a:t>
            </a:r>
            <a:r>
              <a:rPr lang="en-US" sz="2200" b="1"/>
              <a:t>Sort-merge join</a:t>
            </a:r>
            <a:r>
              <a:rPr lang="en-US" sz="2200"/>
              <a:t>: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If the records of R and S are </a:t>
            </a:r>
            <a:r>
              <a:rPr lang="en-US" sz="2000" i="1"/>
              <a:t>physically sorted</a:t>
            </a:r>
            <a:r>
              <a:rPr lang="en-US" sz="2000"/>
              <a:t> (</a:t>
            </a:r>
            <a:r>
              <a:rPr lang="en-US" sz="2000" i="1"/>
              <a:t>ordered</a:t>
            </a:r>
            <a:r>
              <a:rPr lang="en-US" sz="2000"/>
              <a:t>) by value of the join attributes A and B, respectively, we can implement the join in the most efficient way possible.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Both files are scanned in order of the join attributes, matching the records that have the same values for A and B.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 this method, the records of each file are scanned only once each for matching with the other file—unless both A and B are non-key attributes, in which case the method needs to be modified slightly.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Implementing the JOIN Operation</a:t>
            </a:r>
            <a:endParaRPr/>
          </a:p>
        </p:txBody>
      </p:sp>
      <p:sp>
        <p:nvSpPr>
          <p:cNvPr id="576" name="Google Shape;576;p7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J4 </a:t>
            </a:r>
            <a:r>
              <a:rPr lang="en-US" b="1"/>
              <a:t>Hash-join</a:t>
            </a:r>
            <a:r>
              <a:rPr lang="en-US"/>
              <a:t>: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records of files R and S are both hashed to the </a:t>
            </a:r>
            <a:r>
              <a:rPr lang="en-US" i="1"/>
              <a:t>same hash file</a:t>
            </a:r>
            <a:r>
              <a:rPr lang="en-US"/>
              <a:t>, using the </a:t>
            </a:r>
            <a:r>
              <a:rPr lang="en-US" i="1"/>
              <a:t>same hashing function</a:t>
            </a:r>
            <a:r>
              <a:rPr lang="en-US"/>
              <a:t> on the join attributes A of R and B of S as hash keys.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single pass through the file with fewer records (say, R) hashes its records to the hash file buckets.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single pass through the other file (S) then hashes each of its records to the appropriate bucket, where the record is combined with all matching records from R.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1960s CODASYL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COBOL people got together and proposed a standard for how programs will access a database.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Lead by Charles Bachman. 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	→ Network data model. </a:t>
            </a:r>
            <a:endParaRPr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Charles Bachmen’s Integrated Data Store (IDS) is said to be the first DBMS in history</a:t>
            </a:r>
            <a:endParaRPr sz="24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	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82" name="Google Shape;582;p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Joins in Big Data?</a:t>
            </a:r>
            <a:endParaRPr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Normalization?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b="1"/>
              <a:t>Relational Databases Challenges </a:t>
            </a:r>
            <a:r>
              <a:rPr lang="en-US" b="1" i="1"/>
              <a:t/>
            </a:r>
            <a:br>
              <a:rPr lang="en-US" b="1" i="1"/>
            </a:br>
            <a:endParaRPr/>
          </a:p>
        </p:txBody>
      </p:sp>
      <p:sp>
        <p:nvSpPr>
          <p:cNvPr id="588" name="Google Shape;588;p75"/>
          <p:cNvSpPr txBox="1">
            <a:spLocks noGrp="1"/>
          </p:cNvSpPr>
          <p:nvPr>
            <p:ph type="body" idx="1"/>
          </p:nvPr>
        </p:nvSpPr>
        <p:spPr>
          <a:xfrm>
            <a:off x="457200" y="1219200"/>
            <a:ext cx="83058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400"/>
              <a:t>Some features of relational databases make them "challenging</a:t>
            </a:r>
            <a:endParaRPr/>
          </a:p>
          <a:p>
            <a:pPr marL="342900" lvl="0" indent="-342900" algn="l" rtl="0">
              <a:spcBef>
                <a:spcPts val="4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4400"/>
          </a:p>
          <a:p>
            <a:pPr marL="342900" lvl="0" indent="-342900" algn="l" rtl="0"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4400"/>
              <a:t>•</a:t>
            </a:r>
            <a:r>
              <a:rPr lang="en-US" sz="5100" b="1"/>
              <a:t>Fixed schemas </a:t>
            </a:r>
            <a:r>
              <a:rPr lang="en-US" sz="5100"/>
              <a:t>–The schemas must be defined ahead of time, changes are difficult, and lots of real-world data is "messy". </a:t>
            </a:r>
            <a:endParaRPr/>
          </a:p>
          <a:p>
            <a:pPr marL="342900" lvl="0" indent="-342900" algn="l" rtl="0"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5100"/>
              <a:t>  </a:t>
            </a:r>
            <a:r>
              <a:rPr lang="en-US" sz="5100" i="1"/>
              <a:t>Solution: Get rid of the schemas! </a:t>
            </a:r>
            <a:endParaRPr/>
          </a:p>
          <a:p>
            <a:pPr marL="342900" lvl="0" indent="-342900" algn="l" rtl="0"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5100"/>
              <a:t>•</a:t>
            </a:r>
            <a:r>
              <a:rPr lang="en-US" sz="5100" b="1"/>
              <a:t>Complicated queries </a:t>
            </a:r>
            <a:r>
              <a:rPr lang="en-US" sz="5100"/>
              <a:t>–SQL is declarative and powerful but may be overkill. </a:t>
            </a:r>
            <a:endParaRPr/>
          </a:p>
          <a:p>
            <a:pPr marL="342900" lvl="0" indent="-342900" algn="l" rtl="0"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5100" i="1"/>
              <a:t>Solution: Simple query mechanisms and do a lot of work in code. </a:t>
            </a:r>
            <a:endParaRPr/>
          </a:p>
          <a:p>
            <a:pPr marL="342900" lvl="0" indent="-342900" algn="l" rtl="0"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5100"/>
              <a:t>•</a:t>
            </a:r>
            <a:r>
              <a:rPr lang="en-US" sz="5100" b="1"/>
              <a:t>Transaction overhead </a:t>
            </a:r>
            <a:r>
              <a:rPr lang="en-US" sz="5100"/>
              <a:t>–Not all data and query answers need to be perfect. "Close enough is sometimes good enough". </a:t>
            </a:r>
            <a:endParaRPr/>
          </a:p>
          <a:p>
            <a:pPr marL="342900" lvl="0" indent="-342900" algn="l" rtl="0">
              <a:spcBef>
                <a:spcPts val="48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5100"/>
              <a:t>•</a:t>
            </a:r>
            <a:r>
              <a:rPr lang="en-US" sz="5100" b="1"/>
              <a:t>Scalability</a:t>
            </a:r>
            <a:r>
              <a:rPr lang="en-US" sz="5100"/>
              <a:t> –Relational databases may not scale sufficiently to handle high data and query loads or this scalability comes with a very high cost. </a:t>
            </a:r>
            <a:endParaRPr/>
          </a:p>
          <a:p>
            <a:pPr marL="342900" lvl="0" indent="-234315" algn="l" rtl="0">
              <a:spcBef>
                <a:spcPts val="34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NoSQL</a:t>
            </a:r>
            <a:br>
              <a:rPr lang="en-US"/>
            </a:br>
            <a:endParaRPr/>
          </a:p>
        </p:txBody>
      </p:sp>
      <p:sp>
        <p:nvSpPr>
          <p:cNvPr id="594" name="Google Shape;594;p76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3058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NoSQL databases are useful for several problems not well-suited for relational databases with some typical features: 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•</a:t>
            </a:r>
            <a:r>
              <a:rPr lang="en-US" b="1"/>
              <a:t>Variable data: </a:t>
            </a:r>
            <a:r>
              <a:rPr lang="en-US"/>
              <a:t>semi-structured, evolving, or has no schema 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•</a:t>
            </a:r>
            <a:r>
              <a:rPr lang="en-US" b="1"/>
              <a:t>Massive data:</a:t>
            </a:r>
            <a:r>
              <a:rPr lang="en-US"/>
              <a:t> terabytes or petabytes of data from new applications (web analysis, sensors, social graphs) 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•</a:t>
            </a:r>
            <a:r>
              <a:rPr lang="en-US" b="1"/>
              <a:t>Parallelism: </a:t>
            </a:r>
            <a:r>
              <a:rPr lang="en-US"/>
              <a:t>large data requires architectures to handle massive parallelism, scalability, and reliability 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•</a:t>
            </a:r>
            <a:r>
              <a:rPr lang="en-US" b="1"/>
              <a:t>Simpler queries: </a:t>
            </a:r>
            <a:r>
              <a:rPr lang="en-US"/>
              <a:t>may not need full SQL expressiveness 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•</a:t>
            </a:r>
            <a:r>
              <a:rPr lang="en-US" b="1"/>
              <a:t>Relaxed consistency: </a:t>
            </a:r>
            <a:r>
              <a:rPr lang="en-US"/>
              <a:t>more tolerant of errors, delays, or inconsistent results ("eventual consistency") 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•</a:t>
            </a:r>
            <a:r>
              <a:rPr lang="en-US" b="1"/>
              <a:t>Easier/cheaper: </a:t>
            </a:r>
            <a:r>
              <a:rPr lang="en-US"/>
              <a:t>less initial cost to get started.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  <a:p>
            <a:pPr marL="342900" lvl="0" indent="-342900" algn="l" rtl="0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133600"/>
            <a:ext cx="7566620" cy="428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800" y="838200"/>
            <a:ext cx="67818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BASE Properties</a:t>
            </a:r>
            <a:endParaRPr/>
          </a:p>
        </p:txBody>
      </p:sp>
      <p:sp>
        <p:nvSpPr>
          <p:cNvPr id="606" name="Google Shape;606;p78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/>
              <a:t>Databases with relaxed ACID guarantees apply the BASE properties: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u="sng"/>
              <a:t>B</a:t>
            </a:r>
            <a:r>
              <a:rPr lang="en-US" sz="2400"/>
              <a:t>asically </a:t>
            </a:r>
            <a:r>
              <a:rPr lang="en-US" sz="2400" b="1" u="sng"/>
              <a:t>A</a:t>
            </a:r>
            <a:r>
              <a:rPr lang="en-US" sz="2400"/>
              <a:t>vailable: the system guarantees Availability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u="sng"/>
              <a:t>S</a:t>
            </a:r>
            <a:r>
              <a:rPr lang="en-US" sz="2400"/>
              <a:t>oft-State: the state of the system may change over time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u="sng"/>
              <a:t>E</a:t>
            </a:r>
            <a:r>
              <a:rPr lang="en-US" sz="2400"/>
              <a:t>ventual Consistency: the system will </a:t>
            </a:r>
            <a:r>
              <a:rPr lang="en-US" sz="2400" i="1"/>
              <a:t>eventually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become consistent</a:t>
            </a:r>
            <a:endParaRPr/>
          </a:p>
          <a:p>
            <a:pPr marL="34290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/>
          </a:p>
          <a:p>
            <a:pPr marL="34290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/>
          </a:p>
          <a:p>
            <a:pPr marL="114300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/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Eventual Consistency</a:t>
            </a:r>
            <a:endParaRPr/>
          </a:p>
        </p:txBody>
      </p:sp>
      <p:sp>
        <p:nvSpPr>
          <p:cNvPr id="612" name="Google Shape;612;p79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A database is termed as </a:t>
            </a:r>
            <a:r>
              <a:rPr lang="en-US" sz="2800" i="1"/>
              <a:t>Eventually Consistent</a:t>
            </a:r>
            <a:r>
              <a:rPr lang="en-US" sz="2800"/>
              <a:t> if:</a:t>
            </a:r>
            <a:endParaRPr/>
          </a:p>
          <a:p>
            <a:pPr marL="742950" lvl="1" indent="-285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/>
              <a:t>All replicas will </a:t>
            </a:r>
            <a:r>
              <a:rPr lang="en-US" sz="2600" i="1"/>
              <a:t>gradually</a:t>
            </a:r>
            <a:r>
              <a:rPr lang="en-US" sz="2600"/>
              <a:t> become consistent in the absence of updates</a:t>
            </a:r>
            <a:endParaRPr/>
          </a:p>
          <a:p>
            <a:pPr marL="34290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/>
          </a:p>
          <a:p>
            <a:pPr marL="34290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/>
          </a:p>
          <a:p>
            <a:pPr marL="114300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/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Eventual Consistency</a:t>
            </a:r>
            <a:endParaRPr/>
          </a:p>
        </p:txBody>
      </p:sp>
      <p:sp>
        <p:nvSpPr>
          <p:cNvPr id="618" name="Google Shape;618;p80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A database is termed as </a:t>
            </a:r>
            <a:r>
              <a:rPr lang="en-US" sz="2800" i="1"/>
              <a:t>Eventually Consistent</a:t>
            </a:r>
            <a:r>
              <a:rPr lang="en-US" sz="2800"/>
              <a:t> if:</a:t>
            </a:r>
            <a:endParaRPr/>
          </a:p>
          <a:p>
            <a:pPr marL="742950" lvl="1" indent="-28575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en-US" sz="2600"/>
              <a:t>All replicas will </a:t>
            </a:r>
            <a:r>
              <a:rPr lang="en-US" sz="2600" i="1"/>
              <a:t>gradually</a:t>
            </a:r>
            <a:r>
              <a:rPr lang="en-US" sz="2600"/>
              <a:t> become consistent in the absence of updates</a:t>
            </a:r>
            <a:endParaRPr/>
          </a:p>
          <a:p>
            <a:pPr marL="34290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/>
          </a:p>
          <a:p>
            <a:pPr marL="342900" lvl="0" indent="-177800" algn="l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None/>
            </a:pPr>
            <a:endParaRPr sz="2600"/>
          </a:p>
          <a:p>
            <a:pPr marL="114300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/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/>
          </a:p>
        </p:txBody>
      </p:sp>
      <p:pic>
        <p:nvPicPr>
          <p:cNvPr id="619" name="Google Shape;619;p80" descr="http://igcministries.org/images/WorldMap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490" y="3352800"/>
            <a:ext cx="6006209" cy="3082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80"/>
          <p:cNvGrpSpPr/>
          <p:nvPr/>
        </p:nvGrpSpPr>
        <p:grpSpPr>
          <a:xfrm>
            <a:off x="1839690" y="3557134"/>
            <a:ext cx="5382267" cy="2713836"/>
            <a:chOff x="1143000" y="3674663"/>
            <a:chExt cx="5382267" cy="2713836"/>
          </a:xfrm>
        </p:grpSpPr>
        <p:sp>
          <p:nvSpPr>
            <p:cNvPr id="621" name="Google Shape;621;p80"/>
            <p:cNvSpPr/>
            <p:nvPr/>
          </p:nvSpPr>
          <p:spPr>
            <a:xfrm>
              <a:off x="1600200" y="4876800"/>
              <a:ext cx="1332957" cy="897337"/>
            </a:xfrm>
            <a:prstGeom prst="can">
              <a:avLst>
                <a:gd name="adj" fmla="val 25000"/>
              </a:avLst>
            </a:prstGeom>
            <a:solidFill>
              <a:srgbClr val="F4F3EC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0"/>
            <p:cNvSpPr/>
            <p:nvPr/>
          </p:nvSpPr>
          <p:spPr>
            <a:xfrm>
              <a:off x="4640304" y="5491162"/>
              <a:ext cx="1332957" cy="897337"/>
            </a:xfrm>
            <a:prstGeom prst="can">
              <a:avLst>
                <a:gd name="adj" fmla="val 25000"/>
              </a:avLst>
            </a:prstGeom>
            <a:solidFill>
              <a:srgbClr val="F4F3EC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80"/>
            <p:cNvSpPr/>
            <p:nvPr/>
          </p:nvSpPr>
          <p:spPr>
            <a:xfrm>
              <a:off x="4446254" y="4593825"/>
              <a:ext cx="1332957" cy="897337"/>
            </a:xfrm>
            <a:prstGeom prst="can">
              <a:avLst>
                <a:gd name="adj" fmla="val 25000"/>
              </a:avLst>
            </a:prstGeom>
            <a:solidFill>
              <a:srgbClr val="F4F3EC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80"/>
            <p:cNvSpPr/>
            <p:nvPr/>
          </p:nvSpPr>
          <p:spPr>
            <a:xfrm>
              <a:off x="5192310" y="3732860"/>
              <a:ext cx="1332957" cy="897337"/>
            </a:xfrm>
            <a:prstGeom prst="can">
              <a:avLst>
                <a:gd name="adj" fmla="val 25000"/>
              </a:avLst>
            </a:prstGeom>
            <a:solidFill>
              <a:srgbClr val="F4F3EC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80"/>
            <p:cNvSpPr/>
            <p:nvPr/>
          </p:nvSpPr>
          <p:spPr>
            <a:xfrm>
              <a:off x="2794305" y="3674663"/>
              <a:ext cx="1332957" cy="897337"/>
            </a:xfrm>
            <a:prstGeom prst="can">
              <a:avLst>
                <a:gd name="adj" fmla="val 25000"/>
              </a:avLst>
            </a:prstGeom>
            <a:solidFill>
              <a:srgbClr val="F4F3EC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80"/>
            <p:cNvSpPr/>
            <p:nvPr/>
          </p:nvSpPr>
          <p:spPr>
            <a:xfrm>
              <a:off x="1143000" y="3769183"/>
              <a:ext cx="1332957" cy="897337"/>
            </a:xfrm>
            <a:prstGeom prst="can">
              <a:avLst>
                <a:gd name="adj" fmla="val 25000"/>
              </a:avLst>
            </a:prstGeom>
            <a:solidFill>
              <a:srgbClr val="F4F3EC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7" name="Google Shape;627;p80"/>
          <p:cNvSpPr txBox="1"/>
          <p:nvPr/>
        </p:nvSpPr>
        <p:spPr>
          <a:xfrm>
            <a:off x="5451469" y="5777672"/>
            <a:ext cx="1104009" cy="276999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cxnSp>
        <p:nvCxnSpPr>
          <p:cNvPr id="628" name="Google Shape;628;p80"/>
          <p:cNvCxnSpPr>
            <a:stCxn id="627" idx="3"/>
            <a:endCxn id="629" idx="1"/>
          </p:cNvCxnSpPr>
          <p:nvPr/>
        </p:nvCxnSpPr>
        <p:spPr>
          <a:xfrm rot="10800000" flipH="1">
            <a:off x="6555478" y="5731372"/>
            <a:ext cx="388800" cy="184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630" name="Google Shape;630;p80"/>
          <p:cNvSpPr/>
          <p:nvPr/>
        </p:nvSpPr>
        <p:spPr>
          <a:xfrm>
            <a:off x="7221957" y="4759271"/>
            <a:ext cx="1769643" cy="46496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rgbClr val="5D487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Event: Update Webpage-A</a:t>
            </a:r>
            <a:endParaRPr/>
          </a:p>
        </p:txBody>
      </p:sp>
      <p:pic>
        <p:nvPicPr>
          <p:cNvPr id="631" name="Google Shape;631;p80" descr="C:\Users\vkolar\AppData\Local\Microsoft\Windows\Temporary Internet Files\Content.IE5\E2H73JIM\MC900442038[1].wm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612" y="3650257"/>
            <a:ext cx="709463" cy="88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0" descr="C:\Users\vkolar\AppData\Local\Microsoft\Windows\Temporary Internet Files\Content.IE5\E2H73JIM\MC900442038[1].wm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897" y="5493470"/>
            <a:ext cx="709463" cy="88423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0"/>
          <p:cNvSpPr txBox="1"/>
          <p:nvPr/>
        </p:nvSpPr>
        <p:spPr>
          <a:xfrm>
            <a:off x="5257417" y="4909334"/>
            <a:ext cx="1104009" cy="276999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sp>
        <p:nvSpPr>
          <p:cNvPr id="634" name="Google Shape;634;p80"/>
          <p:cNvSpPr txBox="1"/>
          <p:nvPr/>
        </p:nvSpPr>
        <p:spPr>
          <a:xfrm>
            <a:off x="6003473" y="4005802"/>
            <a:ext cx="1104009" cy="276999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sp>
        <p:nvSpPr>
          <p:cNvPr id="635" name="Google Shape;635;p80"/>
          <p:cNvSpPr txBox="1"/>
          <p:nvPr/>
        </p:nvSpPr>
        <p:spPr>
          <a:xfrm>
            <a:off x="3629847" y="3925499"/>
            <a:ext cx="1104009" cy="276999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1954163" y="4026625"/>
            <a:ext cx="1104009" cy="276999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sp>
        <p:nvSpPr>
          <p:cNvPr id="637" name="Google Shape;637;p80"/>
          <p:cNvSpPr txBox="1"/>
          <p:nvPr/>
        </p:nvSpPr>
        <p:spPr>
          <a:xfrm>
            <a:off x="2411363" y="5186333"/>
            <a:ext cx="1104009" cy="276999"/>
          </a:xfrm>
          <a:prstGeom prst="rect">
            <a:avLst/>
          </a:prstGeom>
          <a:solidFill>
            <a:schemeClr val="accent6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cxnSp>
        <p:nvCxnSpPr>
          <p:cNvPr id="638" name="Google Shape;638;p80"/>
          <p:cNvCxnSpPr>
            <a:stCxn id="631" idx="3"/>
            <a:endCxn id="636" idx="1"/>
          </p:cNvCxnSpPr>
          <p:nvPr/>
        </p:nvCxnSpPr>
        <p:spPr>
          <a:xfrm>
            <a:off x="1374075" y="4092376"/>
            <a:ext cx="580200" cy="72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639" name="Google Shape;639;p80"/>
          <p:cNvCxnSpPr>
            <a:stCxn id="632" idx="3"/>
            <a:endCxn id="637" idx="1"/>
          </p:cNvCxnSpPr>
          <p:nvPr/>
        </p:nvCxnSpPr>
        <p:spPr>
          <a:xfrm rot="10800000" flipH="1">
            <a:off x="1277360" y="5324789"/>
            <a:ext cx="1134000" cy="610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640" name="Google Shape;640;p80"/>
          <p:cNvSpPr txBox="1"/>
          <p:nvPr/>
        </p:nvSpPr>
        <p:spPr>
          <a:xfrm>
            <a:off x="5445872" y="5777672"/>
            <a:ext cx="1104009" cy="276999"/>
          </a:xfrm>
          <a:prstGeom prst="rect">
            <a:avLst/>
          </a:prstGeom>
          <a:solidFill>
            <a:srgbClr val="00B050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sp>
        <p:nvSpPr>
          <p:cNvPr id="641" name="Google Shape;641;p80"/>
          <p:cNvSpPr txBox="1"/>
          <p:nvPr/>
        </p:nvSpPr>
        <p:spPr>
          <a:xfrm>
            <a:off x="5256263" y="4911671"/>
            <a:ext cx="1104009" cy="276999"/>
          </a:xfrm>
          <a:prstGeom prst="rect">
            <a:avLst/>
          </a:prstGeom>
          <a:solidFill>
            <a:srgbClr val="00B050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sp>
        <p:nvSpPr>
          <p:cNvPr id="642" name="Google Shape;642;p80"/>
          <p:cNvSpPr txBox="1"/>
          <p:nvPr/>
        </p:nvSpPr>
        <p:spPr>
          <a:xfrm>
            <a:off x="6007246" y="4008288"/>
            <a:ext cx="1104009" cy="276999"/>
          </a:xfrm>
          <a:prstGeom prst="rect">
            <a:avLst/>
          </a:prstGeom>
          <a:solidFill>
            <a:srgbClr val="00B050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sp>
        <p:nvSpPr>
          <p:cNvPr id="643" name="Google Shape;643;p80"/>
          <p:cNvSpPr txBox="1"/>
          <p:nvPr/>
        </p:nvSpPr>
        <p:spPr>
          <a:xfrm>
            <a:off x="3634029" y="3921071"/>
            <a:ext cx="1104009" cy="276999"/>
          </a:xfrm>
          <a:prstGeom prst="rect">
            <a:avLst/>
          </a:prstGeom>
          <a:solidFill>
            <a:srgbClr val="00B050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sp>
        <p:nvSpPr>
          <p:cNvPr id="644" name="Google Shape;644;p80"/>
          <p:cNvSpPr txBox="1"/>
          <p:nvPr/>
        </p:nvSpPr>
        <p:spPr>
          <a:xfrm>
            <a:off x="1940672" y="4030322"/>
            <a:ext cx="1104009" cy="276999"/>
          </a:xfrm>
          <a:prstGeom prst="rect">
            <a:avLst/>
          </a:prstGeom>
          <a:solidFill>
            <a:srgbClr val="00B050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sp>
        <p:nvSpPr>
          <p:cNvPr id="645" name="Google Shape;645;p80"/>
          <p:cNvSpPr txBox="1"/>
          <p:nvPr/>
        </p:nvSpPr>
        <p:spPr>
          <a:xfrm>
            <a:off x="2397872" y="5184339"/>
            <a:ext cx="1104009" cy="276999"/>
          </a:xfrm>
          <a:prstGeom prst="rect">
            <a:avLst/>
          </a:prstGeom>
          <a:solidFill>
            <a:srgbClr val="00B050"/>
          </a:solidFill>
          <a:ln w="25400" cap="flat" cmpd="sng">
            <a:solidFill>
              <a:srgbClr val="B46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Webpage-A</a:t>
            </a:r>
            <a:endParaRPr/>
          </a:p>
        </p:txBody>
      </p:sp>
      <p:pic>
        <p:nvPicPr>
          <p:cNvPr id="629" name="Google Shape;629;p80" descr="C:\Users\vkolar\AppData\Local\Microsoft\Windows\Temporary Internet Files\Content.IE5\E2H73JIM\MC900322405[1].wm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4392" y="5292671"/>
            <a:ext cx="787480" cy="87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NoSQL Databases</a:t>
            </a:r>
            <a:endParaRPr/>
          </a:p>
        </p:txBody>
      </p:sp>
      <p:sp>
        <p:nvSpPr>
          <p:cNvPr id="651" name="Google Shape;651;p81"/>
          <p:cNvSpPr txBox="1">
            <a:spLocks noGrp="1"/>
          </p:cNvSpPr>
          <p:nvPr>
            <p:ph type="body" idx="1"/>
          </p:nvPr>
        </p:nvSpPr>
        <p:spPr>
          <a:xfrm>
            <a:off x="457200" y="1524000"/>
            <a:ext cx="84582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Here is a limited taxonomy of NoSQL databases:</a:t>
            </a:r>
            <a:endParaRPr sz="2600">
              <a:solidFill>
                <a:srgbClr val="0070C0"/>
              </a:solidFill>
            </a:endParaRPr>
          </a:p>
          <a:p>
            <a:pPr marL="1143000" lvl="2" indent="-1143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/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/>
          </a:p>
        </p:txBody>
      </p:sp>
      <p:sp>
        <p:nvSpPr>
          <p:cNvPr id="652" name="Google Shape;652;p81"/>
          <p:cNvSpPr/>
          <p:nvPr/>
        </p:nvSpPr>
        <p:spPr>
          <a:xfrm>
            <a:off x="2829374" y="2438400"/>
            <a:ext cx="3276600" cy="106680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NoSQL Databases</a:t>
            </a:r>
            <a:endParaRPr/>
          </a:p>
        </p:txBody>
      </p:sp>
      <p:sp>
        <p:nvSpPr>
          <p:cNvPr id="653" name="Google Shape;653;p81"/>
          <p:cNvSpPr/>
          <p:nvPr/>
        </p:nvSpPr>
        <p:spPr>
          <a:xfrm>
            <a:off x="4724400" y="4267200"/>
            <a:ext cx="2057400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Stores</a:t>
            </a:r>
            <a:endParaRPr/>
          </a:p>
        </p:txBody>
      </p:sp>
      <p:sp>
        <p:nvSpPr>
          <p:cNvPr id="654" name="Google Shape;654;p81"/>
          <p:cNvSpPr/>
          <p:nvPr/>
        </p:nvSpPr>
        <p:spPr>
          <a:xfrm>
            <a:off x="6858000" y="4267200"/>
            <a:ext cx="2057400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Databases</a:t>
            </a:r>
            <a:endParaRPr/>
          </a:p>
        </p:txBody>
      </p:sp>
      <p:sp>
        <p:nvSpPr>
          <p:cNvPr id="655" name="Google Shape;655;p81"/>
          <p:cNvSpPr/>
          <p:nvPr/>
        </p:nvSpPr>
        <p:spPr>
          <a:xfrm>
            <a:off x="228600" y="4267200"/>
            <a:ext cx="2050279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Key-Value Stores</a:t>
            </a:r>
            <a:endParaRPr/>
          </a:p>
        </p:txBody>
      </p:sp>
      <p:sp>
        <p:nvSpPr>
          <p:cNvPr id="656" name="Google Shape;656;p81"/>
          <p:cNvSpPr/>
          <p:nvPr/>
        </p:nvSpPr>
        <p:spPr>
          <a:xfrm>
            <a:off x="2514600" y="4267200"/>
            <a:ext cx="2050279" cy="990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Columnar Databases</a:t>
            </a:r>
            <a:endParaRPr/>
          </a:p>
        </p:txBody>
      </p:sp>
      <p:cxnSp>
        <p:nvCxnSpPr>
          <p:cNvPr id="657" name="Google Shape;657;p81"/>
          <p:cNvCxnSpPr>
            <a:stCxn id="652" idx="2"/>
            <a:endCxn id="653" idx="0"/>
          </p:cNvCxnSpPr>
          <p:nvPr/>
        </p:nvCxnSpPr>
        <p:spPr>
          <a:xfrm>
            <a:off x="4467674" y="3505200"/>
            <a:ext cx="1285500" cy="762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58" name="Google Shape;658;p81"/>
          <p:cNvCxnSpPr>
            <a:stCxn id="652" idx="2"/>
            <a:endCxn id="654" idx="0"/>
          </p:cNvCxnSpPr>
          <p:nvPr/>
        </p:nvCxnSpPr>
        <p:spPr>
          <a:xfrm>
            <a:off x="4467674" y="3505200"/>
            <a:ext cx="3419100" cy="762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59" name="Google Shape;659;p81"/>
          <p:cNvCxnSpPr>
            <a:stCxn id="652" idx="2"/>
            <a:endCxn id="655" idx="0"/>
          </p:cNvCxnSpPr>
          <p:nvPr/>
        </p:nvCxnSpPr>
        <p:spPr>
          <a:xfrm flipH="1">
            <a:off x="1253774" y="3505200"/>
            <a:ext cx="3213900" cy="762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0" name="Google Shape;660;p81"/>
          <p:cNvCxnSpPr>
            <a:stCxn id="652" idx="2"/>
            <a:endCxn id="656" idx="0"/>
          </p:cNvCxnSpPr>
          <p:nvPr/>
        </p:nvCxnSpPr>
        <p:spPr>
          <a:xfrm flipH="1">
            <a:off x="3539774" y="3505200"/>
            <a:ext cx="927900" cy="762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2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NoSQL Family</a:t>
            </a:r>
            <a:endParaRPr/>
          </a:p>
        </p:txBody>
      </p:sp>
      <p:pic>
        <p:nvPicPr>
          <p:cNvPr id="667" name="Google Shape;667;p82" descr="https://s3.amazonaws.com/dev.assets.neo4j.com/wp-content/uploads/graph-databases-for-beginners-nosql-databas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21" y="1928803"/>
            <a:ext cx="3444887" cy="344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2" descr="C:\Users\frog\Desktop\Untitled-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248" y="2019518"/>
            <a:ext cx="4572032" cy="333830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3"/>
          <p:cNvSpPr txBox="1">
            <a:spLocks noGrp="1"/>
          </p:cNvSpPr>
          <p:nvPr>
            <p:ph type="body" idx="1"/>
          </p:nvPr>
        </p:nvSpPr>
        <p:spPr>
          <a:xfrm>
            <a:off x="0" y="928670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Column Family NoSQL</a:t>
            </a:r>
            <a:endParaRPr sz="2800"/>
          </a:p>
        </p:txBody>
      </p:sp>
      <p:pic>
        <p:nvPicPr>
          <p:cNvPr id="674" name="Google Shape;674;p83" descr="Column Database Data Mod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06" y="2086096"/>
            <a:ext cx="4838649" cy="24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4480" y="2114036"/>
            <a:ext cx="4143800" cy="352954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3"/>
          <p:cNvSpPr txBox="1"/>
          <p:nvPr/>
        </p:nvSpPr>
        <p:spPr>
          <a:xfrm>
            <a:off x="0" y="4929199"/>
            <a:ext cx="450056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Storing health tracker data, Weather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history. Internet of things status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event history, personalization…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216" y="1099969"/>
            <a:ext cx="7831567" cy="465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670" y="1040802"/>
            <a:ext cx="7960659" cy="477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4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Document Oriented NoSQL</a:t>
            </a:r>
            <a:endParaRPr sz="2800"/>
          </a:p>
        </p:txBody>
      </p:sp>
      <p:pic>
        <p:nvPicPr>
          <p:cNvPr id="682" name="Google Shape;682;p84" descr="https://twiki.org/p/pub/Codev/TWikiPresentation2016x07x14MongoDB/schema-change-example.png"/>
          <p:cNvPicPr preferRelativeResize="0"/>
          <p:nvPr/>
        </p:nvPicPr>
        <p:blipFill rotWithShape="1">
          <a:blip r:embed="rId3">
            <a:alphaModFix/>
          </a:blip>
          <a:srcRect l="46843" b="7969"/>
          <a:stretch/>
        </p:blipFill>
        <p:spPr>
          <a:xfrm>
            <a:off x="4714877" y="1714489"/>
            <a:ext cx="4071966" cy="419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4" descr="Document Database Data Mode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45" y="2071678"/>
            <a:ext cx="4590625" cy="254316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4"/>
          <p:cNvSpPr txBox="1"/>
          <p:nvPr/>
        </p:nvSpPr>
        <p:spPr>
          <a:xfrm>
            <a:off x="214282" y="4786323"/>
            <a:ext cx="464347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Catalog management, IoT data, Gaming,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Personalization, mobile apps…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5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NoSQL Key Value Stores</a:t>
            </a:r>
            <a:endParaRPr/>
          </a:p>
        </p:txBody>
      </p:sp>
      <p:pic>
        <p:nvPicPr>
          <p:cNvPr id="690" name="Google Shape;690;p85" descr="Key Value Store Data Mod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344" y="2071678"/>
            <a:ext cx="3154277" cy="221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5" descr="http://www.kdnuggets.com/wp-content/uploads/key-valu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9124" y="2100268"/>
            <a:ext cx="3048000" cy="225742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5"/>
          <p:cNvSpPr txBox="1"/>
          <p:nvPr/>
        </p:nvSpPr>
        <p:spPr>
          <a:xfrm>
            <a:off x="1571604" y="4631305"/>
            <a:ext cx="62151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Gaming Scoreboards, Session Caches, populating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timelines, feeds on SNs, Ecommerce, IP Address Tracking….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6"/>
          <p:cNvSpPr txBox="1">
            <a:spLocks noGrp="1"/>
          </p:cNvSpPr>
          <p:nvPr>
            <p:ph type="body" idx="1"/>
          </p:nvPr>
        </p:nvSpPr>
        <p:spPr>
          <a:xfrm>
            <a:off x="0" y="164638"/>
            <a:ext cx="9144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en-US" sz="2800"/>
              <a:t>NoSQL Graph Databases</a:t>
            </a:r>
            <a:endParaRPr/>
          </a:p>
        </p:txBody>
      </p:sp>
      <p:pic>
        <p:nvPicPr>
          <p:cNvPr id="698" name="Google Shape;698;p86" descr="Graph Database Data Mod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07" y="2071678"/>
            <a:ext cx="4058919" cy="23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6" descr="http://dev.assets.neo4j.com.s3.amazonaws.com/wp-content/uploads/2013/01/blog0116_graphcities.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7686" y="2000240"/>
            <a:ext cx="45910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6"/>
          <p:cNvSpPr txBox="1"/>
          <p:nvPr/>
        </p:nvSpPr>
        <p:spPr>
          <a:xfrm>
            <a:off x="785786" y="5214951"/>
            <a:ext cx="76438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Recommendations, Fraud Detection, manage complex interdependencies in telecommunications, IT infrastructure, supply-chain management…..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1" y="685800"/>
            <a:ext cx="8246862" cy="602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1</a:t>
            </a:r>
            <a:endParaRPr/>
          </a:p>
        </p:txBody>
      </p:sp>
      <p:sp>
        <p:nvSpPr>
          <p:cNvPr id="711" name="Google Shape;711;p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For effective fraud detection and identity authentication, the data types analyzed extend far beyond transactional information. 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They could include anything from demographic data, help desk information from the CRM system, website interactions, historical shopping data, and much, much more. </a:t>
            </a:r>
            <a:endParaRPr/>
          </a:p>
          <a:p>
            <a:pPr marL="342900" lvl="0" indent="-342900" algn="just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It would be impossible to develop a schema upfront that would define everything customers might want to do in the future</a:t>
            </a:r>
            <a:r>
              <a:rPr lang="en-US"/>
              <a:t>. 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2</a:t>
            </a:r>
            <a:endParaRPr/>
          </a:p>
        </p:txBody>
      </p:sp>
      <p:sp>
        <p:nvSpPr>
          <p:cNvPr id="717" name="Google Shape;717;p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Providing a fast, personalized experience is no longer a differentiator. 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Today, customers expect a consistent, high-quality, tailored experience from your brand, 24/7, across all devices. 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They demand near real-time interactions and relevant recommendations. </a:t>
            </a:r>
            <a:endParaRPr/>
          </a:p>
          <a:p>
            <a:pPr marL="342900" lvl="0" indent="-3429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If you don’t, you run the risk of them turning to Twitter or Facebook and amplifying your shortcomings.</a:t>
            </a:r>
            <a:endParaRPr/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 3</a:t>
            </a:r>
            <a:endParaRPr/>
          </a:p>
        </p:txBody>
      </p:sp>
      <p:sp>
        <p:nvSpPr>
          <p:cNvPr id="723" name="Google Shape;723;p9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defense and security application requires data integrity at all costs. Features of encryption, auditing, and alerting are also required.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246" y="1108852"/>
            <a:ext cx="7591507" cy="4698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" y="1051560"/>
            <a:ext cx="8046720" cy="475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2735</Words>
  <PresentationFormat>On-screen Show (4:3)</PresentationFormat>
  <Paragraphs>415</Paragraphs>
  <Slides>77</Slides>
  <Notes>77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Introduction to Large Scale Databases    </vt:lpstr>
      <vt:lpstr>Slide 2</vt:lpstr>
      <vt:lpstr>Slide 3</vt:lpstr>
      <vt:lpstr>Slide 4</vt:lpstr>
      <vt:lpstr>HISTORY REPEATS ITSELF</vt:lpstr>
      <vt:lpstr>1960s CODASYL</vt:lpstr>
      <vt:lpstr>Slide 7</vt:lpstr>
      <vt:lpstr>Slide 8</vt:lpstr>
      <vt:lpstr>Slide 9</vt:lpstr>
      <vt:lpstr>Slide 10</vt:lpstr>
      <vt:lpstr>Slide 11</vt:lpstr>
      <vt:lpstr> 1970s RELATIONAL MODEL</vt:lpstr>
      <vt:lpstr>Slide 13</vt:lpstr>
      <vt:lpstr>Slide 14</vt:lpstr>
      <vt:lpstr>1970s RELATIONAL MODEL</vt:lpstr>
      <vt:lpstr>1980s OBJECT-ORIENTED DATABASES</vt:lpstr>
      <vt:lpstr>Slide 17</vt:lpstr>
      <vt:lpstr>Slide 18</vt:lpstr>
      <vt:lpstr>1990s</vt:lpstr>
      <vt:lpstr>2000s INTERNET BOOM</vt:lpstr>
      <vt:lpstr>Scaling</vt:lpstr>
      <vt:lpstr>Scaling</vt:lpstr>
      <vt:lpstr>Scaling</vt:lpstr>
      <vt:lpstr>2000s DATA WAREHOUSES</vt:lpstr>
      <vt:lpstr>2000s NoSQL SYSTEMS</vt:lpstr>
      <vt:lpstr>2010s NewSQL</vt:lpstr>
      <vt:lpstr>2010s CLOUD SYSTEMS</vt:lpstr>
      <vt:lpstr>2010s SHARED-DISK ENGINES</vt:lpstr>
      <vt:lpstr>2010s TIMESERIES SYSTEMS</vt:lpstr>
      <vt:lpstr>2010s SPECIALIZED SYSTEMS</vt:lpstr>
      <vt:lpstr>Another way of Classification</vt:lpstr>
      <vt:lpstr>Another way of Classification</vt:lpstr>
      <vt:lpstr>Too many choices !</vt:lpstr>
      <vt:lpstr>Large Scale or “Big Data”</vt:lpstr>
      <vt:lpstr>Big Data  Sources</vt:lpstr>
      <vt:lpstr>Why is “big data” a “big deal”?</vt:lpstr>
      <vt:lpstr>Volume of data</vt:lpstr>
      <vt:lpstr> 1st Character of Big data Volume</vt:lpstr>
      <vt:lpstr>Velocity of data</vt:lpstr>
      <vt:lpstr>Slide 40</vt:lpstr>
      <vt:lpstr>Variety</vt:lpstr>
      <vt:lpstr>Slide 42</vt:lpstr>
      <vt:lpstr>Veracity </vt:lpstr>
      <vt:lpstr>What is “big data”? </vt:lpstr>
      <vt:lpstr>The Power of Big data</vt:lpstr>
      <vt:lpstr>Analysis of Large Scale data</vt:lpstr>
      <vt:lpstr>Harnessing Big Data: Analytics</vt:lpstr>
      <vt:lpstr>Lifecycle of Data: 4 “A”s</vt:lpstr>
      <vt:lpstr>Slide 49</vt:lpstr>
      <vt:lpstr>Slide 50</vt:lpstr>
      <vt:lpstr>Relational Databases Challenges  </vt:lpstr>
      <vt:lpstr>Example</vt:lpstr>
      <vt:lpstr>Slide 53</vt:lpstr>
      <vt:lpstr>Slide 54</vt:lpstr>
      <vt:lpstr>Slide 55</vt:lpstr>
      <vt:lpstr>Slide 56</vt:lpstr>
      <vt:lpstr>Implementing the JOIN Operation</vt:lpstr>
      <vt:lpstr>Implementing the JOIN Operation</vt:lpstr>
      <vt:lpstr>Implementing the JOIN Operation</vt:lpstr>
      <vt:lpstr>Slide 60</vt:lpstr>
      <vt:lpstr>Relational Databases Challenges  </vt:lpstr>
      <vt:lpstr>NoSQL </vt:lpstr>
      <vt:lpstr>Slide 63</vt:lpstr>
      <vt:lpstr>The BASE Properties</vt:lpstr>
      <vt:lpstr>Eventual Consistency</vt:lpstr>
      <vt:lpstr>Eventual Consistency</vt:lpstr>
      <vt:lpstr>Types of NoSQL Databases</vt:lpstr>
      <vt:lpstr>Slide 68</vt:lpstr>
      <vt:lpstr>Slide 69</vt:lpstr>
      <vt:lpstr>Slide 70</vt:lpstr>
      <vt:lpstr>Slide 71</vt:lpstr>
      <vt:lpstr>Slide 72</vt:lpstr>
      <vt:lpstr>Slide 73</vt:lpstr>
      <vt:lpstr>Example 1</vt:lpstr>
      <vt:lpstr>Example 2</vt:lpstr>
      <vt:lpstr>Example 3</vt:lpstr>
      <vt:lpstr>Slide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Large Scale Databases    </dc:title>
  <cp:lastModifiedBy>payal.khurana</cp:lastModifiedBy>
  <cp:revision>1</cp:revision>
  <dcterms:modified xsi:type="dcterms:W3CDTF">2024-01-04T08:08:45Z</dcterms:modified>
</cp:coreProperties>
</file>